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0" r:id="rId2"/>
    <p:sldId id="256" r:id="rId3"/>
    <p:sldId id="276" r:id="rId4"/>
    <p:sldId id="277" r:id="rId5"/>
    <p:sldId id="317" r:id="rId6"/>
    <p:sldId id="318" r:id="rId7"/>
    <p:sldId id="319"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8" r:id="rId24"/>
    <p:sldId id="274" r:id="rId25"/>
    <p:sldId id="322" r:id="rId26"/>
    <p:sldId id="323" r:id="rId27"/>
    <p:sldId id="324" r:id="rId28"/>
    <p:sldId id="280" r:id="rId29"/>
    <p:sldId id="281" r:id="rId30"/>
    <p:sldId id="279"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21"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8" autoAdjust="0"/>
    <p:restoredTop sz="94660"/>
  </p:normalViewPr>
  <p:slideViewPr>
    <p:cSldViewPr snapToGrid="0">
      <p:cViewPr varScale="1">
        <p:scale>
          <a:sx n="74" d="100"/>
          <a:sy n="74" d="100"/>
        </p:scale>
        <p:origin x="3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presProps" Target="presProps.xml" /><Relationship Id="rId7" Type="http://schemas.openxmlformats.org/officeDocument/2006/relationships/slide" Target="slides/slide6.xml" /><Relationship Id="rId71"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slide" Target="slides/slide60.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viewProps" Target="viewProps.xml" /><Relationship Id="rId8" Type="http://schemas.openxmlformats.org/officeDocument/2006/relationships/slide" Target="slides/slide7.xml" /><Relationship Id="rId51" Type="http://schemas.openxmlformats.org/officeDocument/2006/relationships/slide" Target="slides/slide50.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theme" Target="theme/theme1.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5F6FC8-CB8C-4888-9AD4-6EF0BD24438A}"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35BBD9-2924-4002-B255-7A6D2ECD0226}" type="slidenum">
              <a:rPr lang="en-US" smtClean="0"/>
              <a:t>‹#›</a:t>
            </a:fld>
            <a:endParaRPr lang="en-US"/>
          </a:p>
        </p:txBody>
      </p:sp>
    </p:spTree>
    <p:extLst>
      <p:ext uri="{BB962C8B-B14F-4D97-AF65-F5344CB8AC3E}">
        <p14:creationId xmlns:p14="http://schemas.microsoft.com/office/powerpoint/2010/main" val="519140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5F6FC8-CB8C-4888-9AD4-6EF0BD24438A}"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35BBD9-2924-4002-B255-7A6D2ECD0226}" type="slidenum">
              <a:rPr lang="en-US" smtClean="0"/>
              <a:t>‹#›</a:t>
            </a:fld>
            <a:endParaRPr lang="en-US"/>
          </a:p>
        </p:txBody>
      </p:sp>
    </p:spTree>
    <p:extLst>
      <p:ext uri="{BB962C8B-B14F-4D97-AF65-F5344CB8AC3E}">
        <p14:creationId xmlns:p14="http://schemas.microsoft.com/office/powerpoint/2010/main" val="3133872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5F6FC8-CB8C-4888-9AD4-6EF0BD24438A}"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35BBD9-2924-4002-B255-7A6D2ECD0226}" type="slidenum">
              <a:rPr lang="en-US" smtClean="0"/>
              <a:t>‹#›</a:t>
            </a:fld>
            <a:endParaRPr lang="en-US"/>
          </a:p>
        </p:txBody>
      </p:sp>
    </p:spTree>
    <p:extLst>
      <p:ext uri="{BB962C8B-B14F-4D97-AF65-F5344CB8AC3E}">
        <p14:creationId xmlns:p14="http://schemas.microsoft.com/office/powerpoint/2010/main" val="651667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5F6FC8-CB8C-4888-9AD4-6EF0BD24438A}"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35BBD9-2924-4002-B255-7A6D2ECD0226}" type="slidenum">
              <a:rPr lang="en-US" smtClean="0"/>
              <a:t>‹#›</a:t>
            </a:fld>
            <a:endParaRPr lang="en-US"/>
          </a:p>
        </p:txBody>
      </p:sp>
    </p:spTree>
    <p:extLst>
      <p:ext uri="{BB962C8B-B14F-4D97-AF65-F5344CB8AC3E}">
        <p14:creationId xmlns:p14="http://schemas.microsoft.com/office/powerpoint/2010/main" val="2646375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5F6FC8-CB8C-4888-9AD4-6EF0BD24438A}"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35BBD9-2924-4002-B255-7A6D2ECD0226}" type="slidenum">
              <a:rPr lang="en-US" smtClean="0"/>
              <a:t>‹#›</a:t>
            </a:fld>
            <a:endParaRPr lang="en-US"/>
          </a:p>
        </p:txBody>
      </p:sp>
    </p:spTree>
    <p:extLst>
      <p:ext uri="{BB962C8B-B14F-4D97-AF65-F5344CB8AC3E}">
        <p14:creationId xmlns:p14="http://schemas.microsoft.com/office/powerpoint/2010/main" val="3219958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5F6FC8-CB8C-4888-9AD4-6EF0BD24438A}"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35BBD9-2924-4002-B255-7A6D2ECD0226}" type="slidenum">
              <a:rPr lang="en-US" smtClean="0"/>
              <a:t>‹#›</a:t>
            </a:fld>
            <a:endParaRPr lang="en-US"/>
          </a:p>
        </p:txBody>
      </p:sp>
    </p:spTree>
    <p:extLst>
      <p:ext uri="{BB962C8B-B14F-4D97-AF65-F5344CB8AC3E}">
        <p14:creationId xmlns:p14="http://schemas.microsoft.com/office/powerpoint/2010/main" val="1901663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5F6FC8-CB8C-4888-9AD4-6EF0BD24438A}" type="datetimeFigureOut">
              <a:rPr lang="en-US" smtClean="0"/>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35BBD9-2924-4002-B255-7A6D2ECD0226}" type="slidenum">
              <a:rPr lang="en-US" smtClean="0"/>
              <a:t>‹#›</a:t>
            </a:fld>
            <a:endParaRPr lang="en-US"/>
          </a:p>
        </p:txBody>
      </p:sp>
    </p:spTree>
    <p:extLst>
      <p:ext uri="{BB962C8B-B14F-4D97-AF65-F5344CB8AC3E}">
        <p14:creationId xmlns:p14="http://schemas.microsoft.com/office/powerpoint/2010/main" val="1535084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5F6FC8-CB8C-4888-9AD4-6EF0BD24438A}" type="datetimeFigureOut">
              <a:rPr lang="en-US" smtClean="0"/>
              <a:t>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35BBD9-2924-4002-B255-7A6D2ECD0226}" type="slidenum">
              <a:rPr lang="en-US" smtClean="0"/>
              <a:t>‹#›</a:t>
            </a:fld>
            <a:endParaRPr lang="en-US"/>
          </a:p>
        </p:txBody>
      </p:sp>
    </p:spTree>
    <p:extLst>
      <p:ext uri="{BB962C8B-B14F-4D97-AF65-F5344CB8AC3E}">
        <p14:creationId xmlns:p14="http://schemas.microsoft.com/office/powerpoint/2010/main" val="179382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5F6FC8-CB8C-4888-9AD4-6EF0BD24438A}" type="datetimeFigureOut">
              <a:rPr lang="en-US" smtClean="0"/>
              <a:t>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35BBD9-2924-4002-B255-7A6D2ECD0226}" type="slidenum">
              <a:rPr lang="en-US" smtClean="0"/>
              <a:t>‹#›</a:t>
            </a:fld>
            <a:endParaRPr lang="en-US"/>
          </a:p>
        </p:txBody>
      </p:sp>
    </p:spTree>
    <p:extLst>
      <p:ext uri="{BB962C8B-B14F-4D97-AF65-F5344CB8AC3E}">
        <p14:creationId xmlns:p14="http://schemas.microsoft.com/office/powerpoint/2010/main" val="1818113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5F6FC8-CB8C-4888-9AD4-6EF0BD24438A}"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35BBD9-2924-4002-B255-7A6D2ECD0226}" type="slidenum">
              <a:rPr lang="en-US" smtClean="0"/>
              <a:t>‹#›</a:t>
            </a:fld>
            <a:endParaRPr lang="en-US"/>
          </a:p>
        </p:txBody>
      </p:sp>
    </p:spTree>
    <p:extLst>
      <p:ext uri="{BB962C8B-B14F-4D97-AF65-F5344CB8AC3E}">
        <p14:creationId xmlns:p14="http://schemas.microsoft.com/office/powerpoint/2010/main" val="392363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5F6FC8-CB8C-4888-9AD4-6EF0BD24438A}"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35BBD9-2924-4002-B255-7A6D2ECD0226}" type="slidenum">
              <a:rPr lang="en-US" smtClean="0"/>
              <a:t>‹#›</a:t>
            </a:fld>
            <a:endParaRPr lang="en-US"/>
          </a:p>
        </p:txBody>
      </p:sp>
    </p:spTree>
    <p:extLst>
      <p:ext uri="{BB962C8B-B14F-4D97-AF65-F5344CB8AC3E}">
        <p14:creationId xmlns:p14="http://schemas.microsoft.com/office/powerpoint/2010/main" val="2385227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5F6FC8-CB8C-4888-9AD4-6EF0BD24438A}" type="datetimeFigureOut">
              <a:rPr lang="en-US" smtClean="0"/>
              <a:t>1/12/2021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35BBD9-2924-4002-B255-7A6D2ECD0226}" type="slidenum">
              <a:rPr lang="en-US" smtClean="0"/>
              <a:t>‹#›</a:t>
            </a:fld>
            <a:endParaRPr lang="en-US"/>
          </a:p>
        </p:txBody>
      </p:sp>
    </p:spTree>
    <p:extLst>
      <p:ext uri="{BB962C8B-B14F-4D97-AF65-F5344CB8AC3E}">
        <p14:creationId xmlns:p14="http://schemas.microsoft.com/office/powerpoint/2010/main" val="2838078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7.xml" /></Relationships>
</file>

<file path=ppt/slides/_rels/slide27.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28917"/>
            <a:ext cx="12193057" cy="7315834"/>
          </a:xfrm>
          <a:prstGeom prst="rect">
            <a:avLst/>
          </a:prstGeom>
        </p:spPr>
      </p:pic>
    </p:spTree>
    <p:extLst>
      <p:ext uri="{BB962C8B-B14F-4D97-AF65-F5344CB8AC3E}">
        <p14:creationId xmlns:p14="http://schemas.microsoft.com/office/powerpoint/2010/main" val="1415145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dirty="0"/>
              <a:t>Don’ts</a:t>
            </a:r>
          </a:p>
          <a:p>
            <a:pPr marL="0" indent="0">
              <a:buNone/>
            </a:pPr>
            <a:r>
              <a:rPr lang="en-US" dirty="0"/>
              <a:t>• Don’t reduce the dose of </a:t>
            </a:r>
            <a:r>
              <a:rPr lang="en-US" dirty="0" err="1"/>
              <a:t>immunomodulators</a:t>
            </a:r>
            <a:r>
              <a:rPr lang="en-US" dirty="0"/>
              <a:t> or biologics to prevent SARS-CoV-2 infection</a:t>
            </a:r>
          </a:p>
          <a:p>
            <a:pPr marL="0" indent="0">
              <a:buNone/>
            </a:pPr>
            <a:r>
              <a:rPr lang="en-US" dirty="0"/>
              <a:t>• Don’t switch infliximab to </a:t>
            </a:r>
            <a:r>
              <a:rPr lang="en-US" dirty="0" err="1"/>
              <a:t>adalimumab</a:t>
            </a:r>
            <a:r>
              <a:rPr lang="en-US" dirty="0"/>
              <a:t> in a stable patient, unless it is not possible to provide intravenous infusions</a:t>
            </a:r>
          </a:p>
          <a:p>
            <a:pPr marL="0" indent="0">
              <a:buNone/>
            </a:pPr>
            <a:r>
              <a:rPr lang="en-US" dirty="0"/>
              <a:t>• Don’t assume that IBD patients are at increased risk of being infected</a:t>
            </a:r>
          </a:p>
          <a:p>
            <a:pPr marL="0" indent="0">
              <a:buNone/>
            </a:pPr>
            <a:r>
              <a:rPr lang="en-US" dirty="0"/>
              <a:t>Don’t Know</a:t>
            </a:r>
          </a:p>
          <a:p>
            <a:pPr marL="0" indent="0">
              <a:buNone/>
            </a:pPr>
            <a:r>
              <a:rPr lang="en-US" dirty="0"/>
              <a:t>• Patients with IBD, who are exposed to SARS-CoV-2, have a higher risk of developing symptomatic or severe COVID-19</a:t>
            </a:r>
          </a:p>
          <a:p>
            <a:pPr marL="0" indent="0">
              <a:buNone/>
            </a:pPr>
            <a:endParaRPr lang="en-US" dirty="0"/>
          </a:p>
        </p:txBody>
      </p:sp>
    </p:spTree>
    <p:extLst>
      <p:ext uri="{BB962C8B-B14F-4D97-AF65-F5344CB8AC3E}">
        <p14:creationId xmlns:p14="http://schemas.microsoft.com/office/powerpoint/2010/main" val="88010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Should we stop IBD drugs in patients who are SARSCoV-2 positive, whether symptomatic or asymptomatic?</a:t>
            </a:r>
          </a:p>
        </p:txBody>
      </p:sp>
      <p:sp>
        <p:nvSpPr>
          <p:cNvPr id="3" name="Content Placeholder 2"/>
          <p:cNvSpPr>
            <a:spLocks noGrp="1"/>
          </p:cNvSpPr>
          <p:nvPr>
            <p:ph idx="1"/>
          </p:nvPr>
        </p:nvSpPr>
        <p:spPr/>
        <p:txBody>
          <a:bodyPr/>
          <a:lstStyle/>
          <a:p>
            <a:pPr marL="0" indent="0">
              <a:buNone/>
            </a:pPr>
            <a:r>
              <a:rPr lang="en-US" dirty="0"/>
              <a:t>Do’s</a:t>
            </a:r>
          </a:p>
          <a:p>
            <a:pPr marL="0" indent="0">
              <a:buNone/>
            </a:pPr>
            <a:r>
              <a:rPr lang="en-US" dirty="0"/>
              <a:t>• Do postpone administration of biologics </a:t>
            </a:r>
          </a:p>
          <a:p>
            <a:pPr marL="0" indent="0">
              <a:buNone/>
            </a:pPr>
            <a:r>
              <a:rPr lang="en-US" dirty="0"/>
              <a:t>• Do stop/reduce corticosteroids whenever possible</a:t>
            </a:r>
          </a:p>
          <a:p>
            <a:pPr marL="0" indent="0">
              <a:buNone/>
            </a:pPr>
            <a:r>
              <a:rPr lang="en-US" dirty="0"/>
              <a:t>• Do stop azathioprine/</a:t>
            </a:r>
            <a:r>
              <a:rPr lang="en-US" dirty="0" err="1"/>
              <a:t>mercaptopurine</a:t>
            </a:r>
            <a:r>
              <a:rPr lang="en-US" dirty="0"/>
              <a:t> therapy</a:t>
            </a:r>
          </a:p>
          <a:p>
            <a:pPr marL="0" indent="0">
              <a:buNone/>
            </a:pPr>
            <a:r>
              <a:rPr lang="en-US" dirty="0"/>
              <a:t>• Do stop azathioprine in patients in combination therapy with an anti-TNF agent</a:t>
            </a:r>
          </a:p>
          <a:p>
            <a:pPr marL="0" indent="0">
              <a:buNone/>
            </a:pPr>
            <a:r>
              <a:rPr lang="en-US" dirty="0"/>
              <a:t>• Do stop JAK inhibitors</a:t>
            </a:r>
          </a:p>
        </p:txBody>
      </p:sp>
    </p:spTree>
    <p:extLst>
      <p:ext uri="{BB962C8B-B14F-4D97-AF65-F5344CB8AC3E}">
        <p14:creationId xmlns:p14="http://schemas.microsoft.com/office/powerpoint/2010/main" val="3593743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dirty="0"/>
              <a:t> • Do not continue prednisone at doses above 20 mg/day</a:t>
            </a:r>
          </a:p>
          <a:p>
            <a:pPr marL="0" indent="0">
              <a:buNone/>
            </a:pPr>
            <a:r>
              <a:rPr lang="en-US" dirty="0"/>
              <a:t>• Do not restart the treatment until nasopharyngeal</a:t>
            </a:r>
          </a:p>
          <a:p>
            <a:pPr marL="0" indent="0">
              <a:buNone/>
            </a:pPr>
            <a:r>
              <a:rPr lang="en-US" dirty="0"/>
              <a:t>PCR-SARS-CoV-2 swab tests [if available] give a negative result</a:t>
            </a:r>
          </a:p>
          <a:p>
            <a:pPr marL="0" indent="0">
              <a:buNone/>
            </a:pPr>
            <a:endParaRPr lang="en-US" dirty="0"/>
          </a:p>
          <a:p>
            <a:pPr marL="0" indent="0">
              <a:buNone/>
            </a:pPr>
            <a:r>
              <a:rPr lang="en-US" dirty="0"/>
              <a:t>Don’t Know</a:t>
            </a:r>
          </a:p>
          <a:p>
            <a:pPr marL="0" indent="0">
              <a:buNone/>
            </a:pPr>
            <a:r>
              <a:rPr lang="en-US" dirty="0"/>
              <a:t>• Patients taking oral budesonide and </a:t>
            </a:r>
            <a:r>
              <a:rPr lang="en-US" dirty="0" err="1"/>
              <a:t>beclomethasone</a:t>
            </a:r>
            <a:r>
              <a:rPr lang="en-US" dirty="0"/>
              <a:t> therapy must stop treatment if testing positive</a:t>
            </a:r>
          </a:p>
          <a:p>
            <a:pPr marL="0" indent="0">
              <a:buNone/>
            </a:pPr>
            <a:r>
              <a:rPr lang="en-US" dirty="0"/>
              <a:t>• IBD-related drugs protect against severe forms of COVID-19 [related to cytokine storm]</a:t>
            </a:r>
          </a:p>
        </p:txBody>
      </p:sp>
    </p:spTree>
    <p:extLst>
      <p:ext uri="{BB962C8B-B14F-4D97-AF65-F5344CB8AC3E}">
        <p14:creationId xmlns:p14="http://schemas.microsoft.com/office/powerpoint/2010/main" val="2526344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we start drugs for an IBD flare?</a:t>
            </a:r>
          </a:p>
        </p:txBody>
      </p:sp>
      <p:sp>
        <p:nvSpPr>
          <p:cNvPr id="3" name="Content Placeholder 2"/>
          <p:cNvSpPr>
            <a:spLocks noGrp="1"/>
          </p:cNvSpPr>
          <p:nvPr>
            <p:ph idx="1"/>
          </p:nvPr>
        </p:nvSpPr>
        <p:spPr/>
        <p:txBody>
          <a:bodyPr/>
          <a:lstStyle/>
          <a:p>
            <a:pPr marL="0" indent="0">
              <a:buNone/>
            </a:pPr>
            <a:r>
              <a:rPr lang="en-US" dirty="0"/>
              <a:t> </a:t>
            </a:r>
          </a:p>
          <a:p>
            <a:pPr marL="0" indent="0">
              <a:buNone/>
            </a:pPr>
            <a:r>
              <a:rPr lang="en-US" dirty="0"/>
              <a:t>• Do test all IBD patients for SARS-CoV-2</a:t>
            </a:r>
          </a:p>
          <a:p>
            <a:pPr marL="0" indent="0">
              <a:buNone/>
            </a:pPr>
            <a:r>
              <a:rPr lang="en-US" dirty="0"/>
              <a:t>• Do treat active IBD according to the standard guidance, as before the pandemic</a:t>
            </a:r>
          </a:p>
          <a:p>
            <a:pPr marL="0" indent="0">
              <a:buNone/>
            </a:pPr>
            <a:r>
              <a:rPr lang="en-US" dirty="0"/>
              <a:t>• Do consider subcutaneous drugs to minimize hospital visits, and home delivery service</a:t>
            </a:r>
          </a:p>
        </p:txBody>
      </p:sp>
    </p:spTree>
    <p:extLst>
      <p:ext uri="{BB962C8B-B14F-4D97-AF65-F5344CB8AC3E}">
        <p14:creationId xmlns:p14="http://schemas.microsoft.com/office/powerpoint/2010/main" val="360273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How can we continue IV infusion clinics?</a:t>
            </a:r>
          </a:p>
        </p:txBody>
      </p:sp>
      <p:sp>
        <p:nvSpPr>
          <p:cNvPr id="3" name="Content Placeholder 2"/>
          <p:cNvSpPr>
            <a:spLocks noGrp="1"/>
          </p:cNvSpPr>
          <p:nvPr>
            <p:ph idx="1"/>
          </p:nvPr>
        </p:nvSpPr>
        <p:spPr>
          <a:xfrm>
            <a:off x="914400" y="1838325"/>
            <a:ext cx="10515600" cy="4351338"/>
          </a:xfrm>
        </p:spPr>
        <p:txBody>
          <a:bodyPr/>
          <a:lstStyle/>
          <a:p>
            <a:pPr marL="0" indent="0">
              <a:buNone/>
            </a:pPr>
            <a:r>
              <a:rPr lang="en-US" dirty="0"/>
              <a:t> </a:t>
            </a:r>
          </a:p>
          <a:p>
            <a:pPr marL="0" indent="0">
              <a:buNone/>
            </a:pPr>
            <a:r>
              <a:rPr lang="en-US" dirty="0"/>
              <a:t>• Do implement screening procedures for suspected COVID-19 in all patients</a:t>
            </a:r>
          </a:p>
          <a:p>
            <a:pPr marL="0" indent="0">
              <a:buNone/>
            </a:pPr>
            <a:r>
              <a:rPr lang="en-US" dirty="0"/>
              <a:t>• Do implement measures to minimize crowding</a:t>
            </a:r>
          </a:p>
          <a:p>
            <a:pPr marL="0" indent="0">
              <a:buNone/>
            </a:pPr>
            <a:r>
              <a:rPr lang="en-US" dirty="0"/>
              <a:t>• Do implement at least 2 m distance between chairs</a:t>
            </a:r>
          </a:p>
          <a:p>
            <a:pPr marL="0" indent="0">
              <a:buNone/>
            </a:pPr>
            <a:r>
              <a:rPr lang="en-US" dirty="0"/>
              <a:t>• Do impose the use of surgical face masks in all patients</a:t>
            </a:r>
          </a:p>
          <a:p>
            <a:pPr marL="0" indent="0">
              <a:buNone/>
            </a:pPr>
            <a:r>
              <a:rPr lang="en-US" dirty="0"/>
              <a:t>• Do continue biologics at regular intervals and doses</a:t>
            </a:r>
          </a:p>
        </p:txBody>
      </p:sp>
    </p:spTree>
    <p:extLst>
      <p:ext uri="{BB962C8B-B14F-4D97-AF65-F5344CB8AC3E}">
        <p14:creationId xmlns:p14="http://schemas.microsoft.com/office/powerpoint/2010/main" val="1067407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 </a:t>
            </a:r>
          </a:p>
          <a:p>
            <a:pPr marL="0" indent="0">
              <a:buNone/>
            </a:pPr>
            <a:r>
              <a:rPr lang="en-US" dirty="0"/>
              <a:t>• Don’t switch infliximab to </a:t>
            </a:r>
            <a:r>
              <a:rPr lang="en-US" dirty="0" err="1"/>
              <a:t>adalimumab</a:t>
            </a:r>
            <a:r>
              <a:rPr lang="en-US" dirty="0"/>
              <a:t> in stable patients unless it is not possible to provide intravenous infusions</a:t>
            </a:r>
          </a:p>
          <a:p>
            <a:pPr marL="0" indent="0">
              <a:buNone/>
            </a:pPr>
            <a:endParaRPr lang="en-US" dirty="0"/>
          </a:p>
          <a:p>
            <a:pPr marL="0" indent="0">
              <a:buNone/>
            </a:pPr>
            <a:r>
              <a:rPr lang="en-US" dirty="0"/>
              <a:t>• Don’t allow accompanying persons inside the hospital</a:t>
            </a:r>
          </a:p>
        </p:txBody>
      </p:sp>
    </p:spTree>
    <p:extLst>
      <p:ext uri="{BB962C8B-B14F-4D97-AF65-F5344CB8AC3E}">
        <p14:creationId xmlns:p14="http://schemas.microsoft.com/office/powerpoint/2010/main" val="1293672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dirty="0"/>
              <a:t>Do patients need specific protective equipment? </a:t>
            </a:r>
            <a:br>
              <a:rPr lang="en-US" sz="3200" dirty="0"/>
            </a:br>
            <a:r>
              <a:rPr lang="en-US" sz="3200" dirty="0"/>
              <a:t>Do physicians need specific equipment when seeing IBD</a:t>
            </a:r>
            <a:br>
              <a:rPr lang="en-US" sz="3200" dirty="0"/>
            </a:br>
            <a:r>
              <a:rPr lang="en-US" sz="3200" dirty="0"/>
              <a:t>patients?</a:t>
            </a:r>
          </a:p>
        </p:txBody>
      </p:sp>
      <p:sp>
        <p:nvSpPr>
          <p:cNvPr id="3" name="Content Placeholder 2"/>
          <p:cNvSpPr>
            <a:spLocks noGrp="1"/>
          </p:cNvSpPr>
          <p:nvPr>
            <p:ph idx="1"/>
          </p:nvPr>
        </p:nvSpPr>
        <p:spPr/>
        <p:txBody>
          <a:bodyPr/>
          <a:lstStyle/>
          <a:p>
            <a:pPr marL="0" indent="0">
              <a:buNone/>
            </a:pPr>
            <a:r>
              <a:rPr lang="en-US" dirty="0"/>
              <a:t> </a:t>
            </a:r>
          </a:p>
          <a:p>
            <a:pPr marL="0" indent="0">
              <a:buNone/>
            </a:pPr>
            <a:r>
              <a:rPr lang="en-US" dirty="0"/>
              <a:t>• Do avoid close contact with people and wash hands frequently</a:t>
            </a:r>
          </a:p>
          <a:p>
            <a:pPr marL="0" indent="0">
              <a:buNone/>
            </a:pPr>
            <a:r>
              <a:rPr lang="en-US" dirty="0"/>
              <a:t>• Do use face masks [patient and physician]</a:t>
            </a:r>
          </a:p>
          <a:p>
            <a:pPr marL="0" indent="0">
              <a:buNone/>
            </a:pPr>
            <a:endParaRPr lang="en-US" dirty="0"/>
          </a:p>
          <a:p>
            <a:pPr marL="0" indent="0">
              <a:buNone/>
            </a:pPr>
            <a:r>
              <a:rPr lang="en-US" dirty="0"/>
              <a:t> </a:t>
            </a:r>
          </a:p>
          <a:p>
            <a:pPr marL="0" indent="0">
              <a:buNone/>
            </a:pPr>
            <a:r>
              <a:rPr lang="en-US" dirty="0"/>
              <a:t>• Don’t see patients with accompanying persons unless strictly necessary </a:t>
            </a:r>
          </a:p>
        </p:txBody>
      </p:sp>
    </p:spTree>
    <p:extLst>
      <p:ext uri="{BB962C8B-B14F-4D97-AF65-F5344CB8AC3E}">
        <p14:creationId xmlns:p14="http://schemas.microsoft.com/office/powerpoint/2010/main" val="2371325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How to manage outpatient IBD clinics?</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 </a:t>
            </a:r>
          </a:p>
          <a:p>
            <a:pPr marL="0" indent="0">
              <a:buNone/>
            </a:pPr>
            <a:r>
              <a:rPr lang="en-US" dirty="0"/>
              <a:t>• Do implement telemedicine</a:t>
            </a:r>
          </a:p>
          <a:p>
            <a:pPr marL="0" indent="0">
              <a:buNone/>
            </a:pPr>
            <a:r>
              <a:rPr lang="en-US" dirty="0"/>
              <a:t>• Do monitor at distance</a:t>
            </a:r>
          </a:p>
          <a:p>
            <a:pPr marL="0" indent="0">
              <a:buNone/>
            </a:pPr>
            <a:r>
              <a:rPr lang="en-US" dirty="0"/>
              <a:t>• Do report outcomes online</a:t>
            </a:r>
          </a:p>
          <a:p>
            <a:pPr marL="0" indent="0">
              <a:buNone/>
            </a:pPr>
            <a:r>
              <a:rPr lang="en-US" dirty="0"/>
              <a:t>• Do promote local labs with e-mail reports</a:t>
            </a:r>
          </a:p>
          <a:p>
            <a:pPr marL="0" indent="0">
              <a:buNone/>
            </a:pPr>
            <a:r>
              <a:rPr lang="en-US" dirty="0"/>
              <a:t>• Do implement point-of-care biomarkers</a:t>
            </a:r>
          </a:p>
          <a:p>
            <a:pPr marL="0" indent="0">
              <a:buNone/>
            </a:pPr>
            <a:r>
              <a:rPr lang="en-US" dirty="0"/>
              <a:t>• Do implement </a:t>
            </a:r>
            <a:r>
              <a:rPr lang="en-US" dirty="0" err="1"/>
              <a:t>calprotectin</a:t>
            </a:r>
            <a:r>
              <a:rPr lang="en-US" dirty="0"/>
              <a:t> measurement at home</a:t>
            </a:r>
          </a:p>
          <a:p>
            <a:pPr marL="0" indent="0">
              <a:buNone/>
            </a:pPr>
            <a:r>
              <a:rPr lang="en-US" dirty="0"/>
              <a:t>• Do implement measurement of drug levels [therapeutic drug monitoring] with rapid tests</a:t>
            </a:r>
          </a:p>
          <a:p>
            <a:pPr marL="0" indent="0">
              <a:buNone/>
            </a:pPr>
            <a:r>
              <a:rPr lang="en-US" dirty="0"/>
              <a:t>• Do perform cross-sectional imaging, including intestinal ultrasound instead of invasive procedures</a:t>
            </a:r>
          </a:p>
          <a:p>
            <a:pPr marL="0" indent="0">
              <a:buNone/>
            </a:pPr>
            <a:endParaRPr lang="en-US" dirty="0"/>
          </a:p>
        </p:txBody>
      </p:sp>
    </p:spTree>
    <p:extLst>
      <p:ext uri="{BB962C8B-B14F-4D97-AF65-F5344CB8AC3E}">
        <p14:creationId xmlns:p14="http://schemas.microsoft.com/office/powerpoint/2010/main" val="3874434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 </a:t>
            </a:r>
          </a:p>
          <a:p>
            <a:pPr marL="0" indent="0">
              <a:buNone/>
            </a:pPr>
            <a:r>
              <a:rPr lang="en-US" dirty="0"/>
              <a:t>• Don’t hospitalize patients unless strictly necessary</a:t>
            </a:r>
          </a:p>
          <a:p>
            <a:pPr marL="0" indent="0">
              <a:buNone/>
            </a:pPr>
            <a:r>
              <a:rPr lang="en-US" dirty="0"/>
              <a:t>• Don’t schedule unnecessary appointments; limit to what is strictly decision-making</a:t>
            </a:r>
          </a:p>
        </p:txBody>
      </p:sp>
    </p:spTree>
    <p:extLst>
      <p:ext uri="{BB962C8B-B14F-4D97-AF65-F5344CB8AC3E}">
        <p14:creationId xmlns:p14="http://schemas.microsoft.com/office/powerpoint/2010/main" val="3568116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Can IBD patients on </a:t>
            </a:r>
            <a:r>
              <a:rPr lang="en-US" sz="2800" dirty="0" err="1"/>
              <a:t>immunomodulator</a:t>
            </a:r>
            <a:r>
              <a:rPr lang="en-US" sz="2800" dirty="0"/>
              <a:t>/biological treatment continue working?</a:t>
            </a:r>
            <a:br>
              <a:rPr lang="en-US" sz="2800" dirty="0"/>
            </a:br>
            <a:r>
              <a:rPr lang="en-US" sz="2800" dirty="0"/>
              <a:t> What about healthcare professionals with IBD?</a:t>
            </a:r>
          </a:p>
        </p:txBody>
      </p:sp>
      <p:sp>
        <p:nvSpPr>
          <p:cNvPr id="3" name="Content Placeholder 2"/>
          <p:cNvSpPr>
            <a:spLocks noGrp="1"/>
          </p:cNvSpPr>
          <p:nvPr>
            <p:ph idx="1"/>
          </p:nvPr>
        </p:nvSpPr>
        <p:spPr/>
        <p:txBody>
          <a:bodyPr/>
          <a:lstStyle/>
          <a:p>
            <a:pPr marL="0" indent="0">
              <a:buNone/>
            </a:pPr>
            <a:r>
              <a:rPr lang="en-US" dirty="0"/>
              <a:t>  </a:t>
            </a:r>
          </a:p>
          <a:p>
            <a:pPr marL="0" indent="0">
              <a:buNone/>
            </a:pPr>
            <a:r>
              <a:rPr lang="en-US" dirty="0"/>
              <a:t>• Do avoid contact with infected patients</a:t>
            </a:r>
          </a:p>
          <a:p>
            <a:pPr marL="0" indent="0">
              <a:buNone/>
            </a:pPr>
            <a:r>
              <a:rPr lang="en-US" dirty="0"/>
              <a:t>• Do use masks when working</a:t>
            </a:r>
          </a:p>
          <a:p>
            <a:pPr marL="0" indent="0">
              <a:buNone/>
            </a:pPr>
            <a:r>
              <a:rPr lang="en-US" dirty="0"/>
              <a:t>• Do redirect towards the lowest risk zones</a:t>
            </a:r>
          </a:p>
          <a:p>
            <a:pPr marL="0" indent="0">
              <a:buNone/>
            </a:pPr>
            <a:r>
              <a:rPr lang="en-US" dirty="0"/>
              <a:t>• </a:t>
            </a:r>
            <a:r>
              <a:rPr lang="en-US" dirty="0" err="1"/>
              <a:t>Favour</a:t>
            </a:r>
            <a:r>
              <a:rPr lang="en-US" dirty="0"/>
              <a:t> teleworking when possible</a:t>
            </a:r>
          </a:p>
        </p:txBody>
      </p:sp>
    </p:spTree>
    <p:extLst>
      <p:ext uri="{BB962C8B-B14F-4D97-AF65-F5344CB8AC3E}">
        <p14:creationId xmlns:p14="http://schemas.microsoft.com/office/powerpoint/2010/main" val="2995741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Inflammatory Bowel Disease Management</a:t>
            </a:r>
            <a:br>
              <a:rPr lang="en-US" dirty="0"/>
            </a:br>
            <a:r>
              <a:rPr lang="en-US" dirty="0"/>
              <a:t>During the COVID-19 Outbreak</a:t>
            </a:r>
          </a:p>
        </p:txBody>
      </p:sp>
      <p:sp>
        <p:nvSpPr>
          <p:cNvPr id="3" name="Subtitle 2"/>
          <p:cNvSpPr>
            <a:spLocks noGrp="1"/>
          </p:cNvSpPr>
          <p:nvPr>
            <p:ph type="subTitle" idx="1"/>
          </p:nvPr>
        </p:nvSpPr>
        <p:spPr/>
        <p:txBody>
          <a:bodyPr>
            <a:normAutofit lnSpcReduction="10000"/>
          </a:bodyPr>
          <a:lstStyle/>
          <a:p>
            <a:r>
              <a:rPr lang="en-US" dirty="0">
                <a:solidFill>
                  <a:srgbClr val="FF0000"/>
                </a:solidFill>
              </a:rPr>
              <a:t>ECCO-COVID Taskforce </a:t>
            </a:r>
          </a:p>
          <a:p>
            <a:r>
              <a:rPr lang="en-US" dirty="0"/>
              <a:t>F </a:t>
            </a:r>
            <a:r>
              <a:rPr lang="en-US" dirty="0" err="1"/>
              <a:t>Magro</a:t>
            </a:r>
            <a:r>
              <a:rPr lang="en-US" dirty="0"/>
              <a:t>, J-F </a:t>
            </a:r>
            <a:r>
              <a:rPr lang="en-US" dirty="0" err="1"/>
              <a:t>Rahier</a:t>
            </a:r>
            <a:r>
              <a:rPr lang="en-US" dirty="0"/>
              <a:t>, C Abreu, E </a:t>
            </a:r>
            <a:r>
              <a:rPr lang="en-US" dirty="0" err="1"/>
              <a:t>MacMahon</a:t>
            </a:r>
            <a:r>
              <a:rPr lang="en-US" dirty="0"/>
              <a:t>, A Hart, C J van der </a:t>
            </a:r>
            <a:r>
              <a:rPr lang="en-US" dirty="0" err="1"/>
              <a:t>Woude</a:t>
            </a:r>
            <a:r>
              <a:rPr lang="en-US" dirty="0"/>
              <a:t>, H Gordon, M </a:t>
            </a:r>
            <a:r>
              <a:rPr lang="en-US" dirty="0" err="1"/>
              <a:t>Adamina</a:t>
            </a:r>
            <a:r>
              <a:rPr lang="en-US" dirty="0"/>
              <a:t>, N </a:t>
            </a:r>
            <a:r>
              <a:rPr lang="en-US" dirty="0" err="1"/>
              <a:t>Viget</a:t>
            </a:r>
            <a:r>
              <a:rPr lang="en-US" dirty="0"/>
              <a:t>, S </a:t>
            </a:r>
            <a:r>
              <a:rPr lang="en-US" dirty="0" err="1"/>
              <a:t>Vavricka</a:t>
            </a:r>
            <a:endParaRPr lang="en-US" dirty="0"/>
          </a:p>
          <a:p>
            <a:r>
              <a:rPr lang="en-US" dirty="0"/>
              <a:t>ECCO and IOIBD </a:t>
            </a:r>
          </a:p>
        </p:txBody>
      </p:sp>
    </p:spTree>
    <p:extLst>
      <p:ext uri="{BB962C8B-B14F-4D97-AF65-F5344CB8AC3E}">
        <p14:creationId xmlns:p14="http://schemas.microsoft.com/office/powerpoint/2010/main" val="3590107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Can we perform non-urgent endoscopy? If not, what is</a:t>
            </a:r>
            <a:br>
              <a:rPr lang="en-US" sz="3200" dirty="0"/>
            </a:br>
            <a:r>
              <a:rPr lang="en-US" sz="3200" dirty="0"/>
              <a:t>non-urgent endoscopy?</a:t>
            </a:r>
          </a:p>
        </p:txBody>
      </p:sp>
      <p:sp>
        <p:nvSpPr>
          <p:cNvPr id="3" name="Content Placeholder 2"/>
          <p:cNvSpPr>
            <a:spLocks noGrp="1"/>
          </p:cNvSpPr>
          <p:nvPr>
            <p:ph idx="1"/>
          </p:nvPr>
        </p:nvSpPr>
        <p:spPr/>
        <p:txBody>
          <a:bodyPr>
            <a:normAutofit fontScale="85000" lnSpcReduction="10000"/>
          </a:bodyPr>
          <a:lstStyle/>
          <a:p>
            <a:pPr marL="0" indent="0">
              <a:buNone/>
            </a:pPr>
            <a:r>
              <a:rPr lang="en-US" dirty="0"/>
              <a:t> • Do perform endoscopy as priority 3 months after the infection rates decrease:</a:t>
            </a:r>
          </a:p>
          <a:p>
            <a:pPr marL="0" indent="0">
              <a:buNone/>
            </a:pPr>
            <a:r>
              <a:rPr lang="en-US" dirty="0"/>
              <a:t>♦ IBD patients with mild–moderate flare-up should be confirmed by biomarkers, to exclude CMV infection</a:t>
            </a:r>
          </a:p>
          <a:p>
            <a:pPr marL="0" indent="0">
              <a:buNone/>
            </a:pPr>
            <a:r>
              <a:rPr lang="en-US" dirty="0"/>
              <a:t>♦ Long-standing IBD in surveillance for colorectal cancer [CRC], if prior dysplasia</a:t>
            </a:r>
          </a:p>
          <a:p>
            <a:pPr marL="0" indent="0">
              <a:buNone/>
            </a:pPr>
            <a:r>
              <a:rPr lang="en-US" dirty="0"/>
              <a:t>♦ Endoscopic resection in IBD patients known to have low-grade dysplasia/high-grade dysplasia colonic lesions already detected</a:t>
            </a:r>
          </a:p>
          <a:p>
            <a:pPr marL="0" indent="0">
              <a:buNone/>
            </a:pPr>
            <a:endParaRPr lang="en-US" dirty="0"/>
          </a:p>
          <a:p>
            <a:pPr marL="0" indent="0">
              <a:buNone/>
            </a:pPr>
            <a:r>
              <a:rPr lang="en-US" dirty="0"/>
              <a:t>• Do perform endoscopy within 3–6 months after the infection rates decrease:</a:t>
            </a:r>
          </a:p>
          <a:p>
            <a:pPr marL="0" indent="0">
              <a:buNone/>
            </a:pPr>
            <a:r>
              <a:rPr lang="en-US" dirty="0"/>
              <a:t>♦ </a:t>
            </a:r>
            <a:r>
              <a:rPr lang="en-US" dirty="0" err="1"/>
              <a:t>Pouchitis</a:t>
            </a:r>
            <a:endParaRPr lang="en-US" dirty="0"/>
          </a:p>
          <a:p>
            <a:pPr marL="0" indent="0">
              <a:buNone/>
            </a:pPr>
            <a:r>
              <a:rPr lang="en-US" dirty="0"/>
              <a:t>♦ IBD patients with flare-up not confirmed by biomarkers</a:t>
            </a:r>
          </a:p>
          <a:p>
            <a:pPr marL="0" indent="0">
              <a:buNone/>
            </a:pPr>
            <a:r>
              <a:rPr lang="en-US" dirty="0"/>
              <a:t>♦ Long-standing IBD in surveillance for CRC</a:t>
            </a:r>
          </a:p>
        </p:txBody>
      </p:sp>
    </p:spTree>
    <p:extLst>
      <p:ext uri="{BB962C8B-B14F-4D97-AF65-F5344CB8AC3E}">
        <p14:creationId xmlns:p14="http://schemas.microsoft.com/office/powerpoint/2010/main" val="767462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 </a:t>
            </a:r>
          </a:p>
          <a:p>
            <a:pPr marL="0" indent="0">
              <a:buNone/>
            </a:pPr>
            <a:r>
              <a:rPr lang="en-US" dirty="0"/>
              <a:t>• Don’t perform non-urgent endoscopy</a:t>
            </a:r>
          </a:p>
          <a:p>
            <a:pPr marL="0" indent="0">
              <a:buNone/>
            </a:pPr>
            <a:r>
              <a:rPr lang="en-US" dirty="0"/>
              <a:t>• Don’t use surgical masks in the endoscopy room</a:t>
            </a:r>
          </a:p>
        </p:txBody>
      </p:sp>
    </p:spTree>
    <p:extLst>
      <p:ext uri="{BB962C8B-B14F-4D97-AF65-F5344CB8AC3E}">
        <p14:creationId xmlns:p14="http://schemas.microsoft.com/office/powerpoint/2010/main" val="228347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we still perform IBD surgery?</a:t>
            </a:r>
          </a:p>
        </p:txBody>
      </p:sp>
      <p:sp>
        <p:nvSpPr>
          <p:cNvPr id="3" name="Content Placeholder 2"/>
          <p:cNvSpPr>
            <a:spLocks noGrp="1"/>
          </p:cNvSpPr>
          <p:nvPr>
            <p:ph idx="1"/>
          </p:nvPr>
        </p:nvSpPr>
        <p:spPr/>
        <p:txBody>
          <a:bodyPr>
            <a:normAutofit/>
          </a:bodyPr>
          <a:lstStyle/>
          <a:p>
            <a:pPr marL="0" indent="0">
              <a:buNone/>
            </a:pPr>
            <a:r>
              <a:rPr lang="en-US" dirty="0"/>
              <a:t> </a:t>
            </a:r>
          </a:p>
          <a:p>
            <a:pPr marL="0" indent="0">
              <a:buNone/>
            </a:pPr>
            <a:r>
              <a:rPr lang="en-US" dirty="0"/>
              <a:t>• Do emergency surgery in life-threatening situations:</a:t>
            </a:r>
          </a:p>
          <a:p>
            <a:pPr marL="0" indent="0">
              <a:buNone/>
            </a:pPr>
            <a:r>
              <a:rPr lang="en-US" dirty="0"/>
              <a:t>♦ free bowel perforation</a:t>
            </a:r>
          </a:p>
          <a:p>
            <a:pPr marL="0" indent="0">
              <a:buNone/>
            </a:pPr>
            <a:r>
              <a:rPr lang="en-US" dirty="0"/>
              <a:t>♦ closed loop obstruction</a:t>
            </a:r>
          </a:p>
          <a:p>
            <a:pPr marL="0" indent="0">
              <a:buNone/>
            </a:pPr>
            <a:r>
              <a:rPr lang="en-US" dirty="0"/>
              <a:t>♦ acute severe colitis refractory to medical treatment</a:t>
            </a:r>
          </a:p>
          <a:p>
            <a:pPr marL="0" indent="0">
              <a:buNone/>
            </a:pPr>
            <a:r>
              <a:rPr lang="en-US" dirty="0"/>
              <a:t>♦ active bleeding not amenable to interventional therapy</a:t>
            </a:r>
          </a:p>
          <a:p>
            <a:pPr marL="0" indent="0">
              <a:buNone/>
            </a:pPr>
            <a:r>
              <a:rPr lang="en-US" dirty="0"/>
              <a:t> </a:t>
            </a:r>
          </a:p>
        </p:txBody>
      </p:sp>
    </p:spTree>
    <p:extLst>
      <p:ext uri="{BB962C8B-B14F-4D97-AF65-F5344CB8AC3E}">
        <p14:creationId xmlns:p14="http://schemas.microsoft.com/office/powerpoint/2010/main" val="2164412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 </a:t>
            </a:r>
          </a:p>
          <a:p>
            <a:pPr marL="0" indent="0">
              <a:buNone/>
            </a:pPr>
            <a:r>
              <a:rPr lang="en-US" dirty="0"/>
              <a:t>• Do non-elective surgery as soon as possible:</a:t>
            </a:r>
          </a:p>
          <a:p>
            <a:pPr marL="0" indent="0">
              <a:buNone/>
            </a:pPr>
            <a:r>
              <a:rPr lang="en-US" dirty="0"/>
              <a:t>♦ invasive colorectal cancer, high-grade dysplasia</a:t>
            </a:r>
          </a:p>
          <a:p>
            <a:pPr marL="0" indent="0">
              <a:buNone/>
            </a:pPr>
            <a:r>
              <a:rPr lang="en-US" dirty="0"/>
              <a:t>♦ intractable stenosis failing medical Management </a:t>
            </a:r>
          </a:p>
          <a:p>
            <a:pPr marL="0" indent="0">
              <a:buNone/>
            </a:pPr>
            <a:r>
              <a:rPr lang="en-US" dirty="0"/>
              <a:t>♦ penetrating luminal disease resistant to medical therapy</a:t>
            </a:r>
          </a:p>
          <a:p>
            <a:pPr marL="0" indent="0">
              <a:buNone/>
            </a:pPr>
            <a:r>
              <a:rPr lang="en-US" dirty="0"/>
              <a:t>♦ perianal abscesses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75280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dirty="0"/>
              <a:t> </a:t>
            </a:r>
          </a:p>
          <a:p>
            <a:pPr marL="0" indent="0">
              <a:buNone/>
            </a:pPr>
            <a:r>
              <a:rPr lang="en-US" dirty="0"/>
              <a:t>• Do postpone surgery in uncomplicated IBD</a:t>
            </a:r>
          </a:p>
          <a:p>
            <a:pPr marL="0" indent="0">
              <a:buNone/>
            </a:pPr>
            <a:r>
              <a:rPr lang="en-US" dirty="0"/>
              <a:t>• Do test all IBD patients with SARS-CoV-2-PCR before any surgery</a:t>
            </a:r>
          </a:p>
          <a:p>
            <a:pPr marL="0" indent="0">
              <a:buNone/>
            </a:pPr>
            <a:r>
              <a:rPr lang="en-US" dirty="0"/>
              <a:t>• Do use N95 respirators as a minimal requirement for surgery</a:t>
            </a:r>
          </a:p>
          <a:p>
            <a:pPr marL="0" indent="0">
              <a:buNone/>
            </a:pPr>
            <a:r>
              <a:rPr lang="en-US" dirty="0"/>
              <a:t> </a:t>
            </a:r>
          </a:p>
          <a:p>
            <a:pPr marL="0" indent="0">
              <a:buNone/>
            </a:pPr>
            <a:r>
              <a:rPr lang="en-US" dirty="0"/>
              <a:t>• Don’t perform non-urgent IBD surgery</a:t>
            </a:r>
          </a:p>
        </p:txBody>
      </p:sp>
    </p:spTree>
    <p:extLst>
      <p:ext uri="{BB962C8B-B14F-4D97-AF65-F5344CB8AC3E}">
        <p14:creationId xmlns:p14="http://schemas.microsoft.com/office/powerpoint/2010/main" val="3370801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171" t="43306" r="30421" b="37765"/>
          <a:stretch/>
        </p:blipFill>
        <p:spPr>
          <a:xfrm>
            <a:off x="191729" y="2123767"/>
            <a:ext cx="11834619" cy="3288891"/>
          </a:xfrm>
          <a:prstGeom prst="rect">
            <a:avLst/>
          </a:prstGeom>
        </p:spPr>
      </p:pic>
    </p:spTree>
    <p:extLst>
      <p:ext uri="{BB962C8B-B14F-4D97-AF65-F5344CB8AC3E}">
        <p14:creationId xmlns:p14="http://schemas.microsoft.com/office/powerpoint/2010/main" val="1237970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837" t="42403" r="30213" b="29416"/>
          <a:stretch/>
        </p:blipFill>
        <p:spPr>
          <a:xfrm>
            <a:off x="412954" y="1032386"/>
            <a:ext cx="11429999" cy="4896465"/>
          </a:xfrm>
          <a:prstGeom prst="rect">
            <a:avLst/>
          </a:prstGeom>
        </p:spPr>
      </p:pic>
    </p:spTree>
    <p:extLst>
      <p:ext uri="{BB962C8B-B14F-4D97-AF65-F5344CB8AC3E}">
        <p14:creationId xmlns:p14="http://schemas.microsoft.com/office/powerpoint/2010/main" val="200808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894" t="39771" r="30496" b="38160"/>
          <a:stretch/>
        </p:blipFill>
        <p:spPr>
          <a:xfrm>
            <a:off x="169606" y="1150374"/>
            <a:ext cx="11658600" cy="3760839"/>
          </a:xfrm>
          <a:prstGeom prst="rect">
            <a:avLst/>
          </a:prstGeom>
        </p:spPr>
      </p:pic>
    </p:spTree>
    <p:extLst>
      <p:ext uri="{BB962C8B-B14F-4D97-AF65-F5344CB8AC3E}">
        <p14:creationId xmlns:p14="http://schemas.microsoft.com/office/powerpoint/2010/main" val="399199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156" y="-2265452"/>
            <a:ext cx="12628561" cy="9612402"/>
          </a:xfrm>
          <a:prstGeom prst="rect">
            <a:avLst/>
          </a:prstGeom>
        </p:spPr>
      </p:pic>
      <p:pic>
        <p:nvPicPr>
          <p:cNvPr id="3" name="Picture 2"/>
          <p:cNvPicPr>
            <a:picLocks noChangeAspect="1"/>
          </p:cNvPicPr>
          <p:nvPr/>
        </p:nvPicPr>
        <p:blipFill>
          <a:blip r:embed="rId3"/>
          <a:stretch>
            <a:fillRect/>
          </a:stretch>
        </p:blipFill>
        <p:spPr>
          <a:xfrm>
            <a:off x="4870450" y="3596296"/>
            <a:ext cx="2036388" cy="620103"/>
          </a:xfrm>
          <a:prstGeom prst="rect">
            <a:avLst/>
          </a:prstGeom>
        </p:spPr>
      </p:pic>
    </p:spTree>
    <p:extLst>
      <p:ext uri="{BB962C8B-B14F-4D97-AF65-F5344CB8AC3E}">
        <p14:creationId xmlns:p14="http://schemas.microsoft.com/office/powerpoint/2010/main" val="1402890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just">
              <a:buNone/>
            </a:pPr>
            <a:r>
              <a:rPr lang="en-US" dirty="0"/>
              <a:t>Because influenza infection rates can be reduced by annual vaccination, the flu vaccine is recommended in all non-vaccinated IBD patients, and especially during the COVID-19 pandemic.</a:t>
            </a:r>
          </a:p>
          <a:p>
            <a:pPr marL="0" indent="0" algn="just">
              <a:buNone/>
            </a:pPr>
            <a:r>
              <a:rPr lang="en-US" dirty="0"/>
              <a:t> Although not numerous, some cases of influenza co-infection with SARS-CoV-2 have been described. </a:t>
            </a:r>
          </a:p>
          <a:p>
            <a:pPr marL="0" indent="0" algn="just">
              <a:buNone/>
            </a:pPr>
            <a:r>
              <a:rPr lang="en-US" dirty="0"/>
              <a:t> </a:t>
            </a:r>
          </a:p>
          <a:p>
            <a:pPr marL="0" indent="0" algn="just">
              <a:buNone/>
            </a:pPr>
            <a:r>
              <a:rPr lang="en-US" dirty="0"/>
              <a:t>During the next seasonal outbreak, SARS-CoV-2 and influenza are likely to occur simultaneously. Patients who have not been previously vaccinated against Streptococcus </a:t>
            </a:r>
            <a:r>
              <a:rPr lang="en-US" dirty="0" err="1"/>
              <a:t>pneumoniae</a:t>
            </a:r>
            <a:r>
              <a:rPr lang="en-US" dirty="0"/>
              <a:t>, should receive a dose of PCV13 followed by a dose of PPSV23, at least 8 weeks later.</a:t>
            </a:r>
          </a:p>
        </p:txBody>
      </p:sp>
    </p:spTree>
    <p:extLst>
      <p:ext uri="{BB962C8B-B14F-4D97-AF65-F5344CB8AC3E}">
        <p14:creationId xmlns:p14="http://schemas.microsoft.com/office/powerpoint/2010/main" val="1553212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0750" y="905798"/>
            <a:ext cx="10153650" cy="4801314"/>
          </a:xfrm>
          <a:prstGeom prst="rect">
            <a:avLst/>
          </a:prstGeom>
        </p:spPr>
        <p:txBody>
          <a:bodyPr wrap="square">
            <a:spAutoFit/>
          </a:bodyPr>
          <a:lstStyle/>
          <a:p>
            <a:r>
              <a:rPr lang="en-US" dirty="0"/>
              <a:t> </a:t>
            </a:r>
          </a:p>
          <a:p>
            <a:r>
              <a:rPr lang="en-US" sz="1600" dirty="0"/>
              <a:t>Department of Biomedicine, Unit of Pharmacology and Therapeutics, Faculty of Medicine, University of Porto, Porto,</a:t>
            </a:r>
          </a:p>
          <a:p>
            <a:r>
              <a:rPr lang="en-US" sz="1600" dirty="0">
                <a:solidFill>
                  <a:srgbClr val="FF0000"/>
                </a:solidFill>
              </a:rPr>
              <a:t>Portugal</a:t>
            </a:r>
            <a:r>
              <a:rPr lang="en-US" sz="1600" dirty="0"/>
              <a:t>; Department of Gastroenterology, Centro </a:t>
            </a:r>
            <a:r>
              <a:rPr lang="en-US" sz="1600" dirty="0" err="1"/>
              <a:t>Hospitalar</a:t>
            </a:r>
            <a:r>
              <a:rPr lang="en-US" sz="1600" dirty="0"/>
              <a:t> de São </a:t>
            </a:r>
            <a:r>
              <a:rPr lang="en-US" sz="1600" dirty="0" err="1"/>
              <a:t>João</a:t>
            </a:r>
            <a:r>
              <a:rPr lang="en-US" sz="1600" dirty="0"/>
              <a:t>, Porto, Portugal; Department of Clinical</a:t>
            </a:r>
          </a:p>
          <a:p>
            <a:r>
              <a:rPr lang="en-US" sz="1600" dirty="0"/>
              <a:t>Pharmacology Centro </a:t>
            </a:r>
            <a:r>
              <a:rPr lang="en-US" sz="1600" dirty="0" err="1"/>
              <a:t>Hospitalar</a:t>
            </a:r>
            <a:r>
              <a:rPr lang="en-US" sz="1600" dirty="0"/>
              <a:t> de São </a:t>
            </a:r>
            <a:r>
              <a:rPr lang="en-US" sz="1600" dirty="0" err="1"/>
              <a:t>João</a:t>
            </a:r>
            <a:r>
              <a:rPr lang="en-US" sz="1600" dirty="0"/>
              <a:t>, Porto, Portugal b</a:t>
            </a:r>
          </a:p>
          <a:p>
            <a:r>
              <a:rPr lang="en-US" sz="1600" dirty="0"/>
              <a:t>CHU UCL Namur, </a:t>
            </a:r>
            <a:r>
              <a:rPr lang="en-US" sz="1600" dirty="0" err="1"/>
              <a:t>Université</a:t>
            </a:r>
            <a:r>
              <a:rPr lang="en-US" sz="1600" dirty="0"/>
              <a:t> </a:t>
            </a:r>
            <a:r>
              <a:rPr lang="en-US" sz="1600" dirty="0" err="1"/>
              <a:t>catholique</a:t>
            </a:r>
            <a:r>
              <a:rPr lang="en-US" sz="1600" dirty="0"/>
              <a:t> de Louvain,</a:t>
            </a:r>
          </a:p>
          <a:p>
            <a:r>
              <a:rPr lang="en-US" sz="1600" dirty="0"/>
              <a:t>service de </a:t>
            </a:r>
            <a:r>
              <a:rPr lang="en-US" sz="1600" dirty="0" err="1"/>
              <a:t>Hépato-gastroentérologie</a:t>
            </a:r>
            <a:r>
              <a:rPr lang="en-US" sz="1600" dirty="0"/>
              <a:t>, </a:t>
            </a:r>
            <a:r>
              <a:rPr lang="en-US" sz="1600" dirty="0" err="1"/>
              <a:t>Yvoir</a:t>
            </a:r>
            <a:r>
              <a:rPr lang="en-US" sz="1600" dirty="0"/>
              <a:t>, </a:t>
            </a:r>
            <a:r>
              <a:rPr lang="en-US" sz="1600" dirty="0">
                <a:solidFill>
                  <a:srgbClr val="FF0000"/>
                </a:solidFill>
              </a:rPr>
              <a:t>Belgium</a:t>
            </a:r>
            <a:r>
              <a:rPr lang="en-US" sz="1600" dirty="0"/>
              <a:t> c</a:t>
            </a:r>
          </a:p>
          <a:p>
            <a:r>
              <a:rPr lang="en-US" sz="1600" dirty="0"/>
              <a:t>Infectious Diseases Service, Centro </a:t>
            </a:r>
            <a:r>
              <a:rPr lang="en-US" sz="1600" dirty="0" err="1"/>
              <a:t>Hospitalar</a:t>
            </a:r>
            <a:r>
              <a:rPr lang="en-US" sz="1600" dirty="0"/>
              <a:t> </a:t>
            </a:r>
            <a:r>
              <a:rPr lang="en-US" sz="1600" dirty="0" err="1"/>
              <a:t>Universitário</a:t>
            </a:r>
            <a:r>
              <a:rPr lang="en-US" sz="1600" dirty="0"/>
              <a:t> São</a:t>
            </a:r>
          </a:p>
          <a:p>
            <a:r>
              <a:rPr lang="en-US" sz="1600" dirty="0" err="1"/>
              <a:t>João</a:t>
            </a:r>
            <a:r>
              <a:rPr lang="en-US" sz="1600" dirty="0"/>
              <a:t>, Porto, Portugal; </a:t>
            </a:r>
            <a:r>
              <a:rPr lang="en-US" sz="1600" dirty="0" err="1"/>
              <a:t>Instituto</a:t>
            </a:r>
            <a:r>
              <a:rPr lang="en-US" sz="1600" dirty="0"/>
              <a:t> de </a:t>
            </a:r>
            <a:r>
              <a:rPr lang="en-US" sz="1600" dirty="0" err="1"/>
              <a:t>Inovação</a:t>
            </a:r>
            <a:r>
              <a:rPr lang="en-US" sz="1600" dirty="0"/>
              <a:t> e </a:t>
            </a:r>
            <a:r>
              <a:rPr lang="en-US" sz="1600" dirty="0" err="1"/>
              <a:t>Investigação</a:t>
            </a:r>
            <a:r>
              <a:rPr lang="en-US" sz="1600" dirty="0"/>
              <a:t> </a:t>
            </a:r>
            <a:r>
              <a:rPr lang="en-US" sz="1600" dirty="0" err="1"/>
              <a:t>em</a:t>
            </a:r>
            <a:r>
              <a:rPr lang="en-US" sz="1600" dirty="0"/>
              <a:t> </a:t>
            </a:r>
            <a:r>
              <a:rPr lang="en-US" sz="1600" dirty="0" err="1"/>
              <a:t>Saúde</a:t>
            </a:r>
            <a:r>
              <a:rPr lang="en-US" sz="1600" dirty="0"/>
              <a:t> (I3s), Faculty of Medicine, Department of Medicine,</a:t>
            </a:r>
          </a:p>
          <a:p>
            <a:r>
              <a:rPr lang="en-US" sz="1600" dirty="0"/>
              <a:t>University of Porto, Portugal d</a:t>
            </a:r>
          </a:p>
          <a:p>
            <a:r>
              <a:rPr lang="en-US" sz="1600" dirty="0"/>
              <a:t>Department of Infectious Diseases, Guy’s and St Thomas’ NHS Foundation Trust, London,</a:t>
            </a:r>
          </a:p>
          <a:p>
            <a:r>
              <a:rPr lang="en-US" sz="1600" dirty="0">
                <a:solidFill>
                  <a:srgbClr val="FF0000"/>
                </a:solidFill>
              </a:rPr>
              <a:t>UK</a:t>
            </a:r>
            <a:r>
              <a:rPr lang="en-US" sz="1600" dirty="0"/>
              <a:t> e</a:t>
            </a:r>
          </a:p>
          <a:p>
            <a:r>
              <a:rPr lang="en-US" sz="1600" dirty="0"/>
              <a:t>IBD Unit, St Mark’s Hospital, London, UK f</a:t>
            </a:r>
          </a:p>
          <a:p>
            <a:r>
              <a:rPr lang="en-US" sz="1600" dirty="0"/>
              <a:t>Department of Gastroenterology and </a:t>
            </a:r>
            <a:r>
              <a:rPr lang="en-US" sz="1600" dirty="0" err="1"/>
              <a:t>Hepatology</a:t>
            </a:r>
            <a:r>
              <a:rPr lang="en-US" sz="1600" dirty="0"/>
              <a:t>, Erasmus Medical Center,</a:t>
            </a:r>
          </a:p>
          <a:p>
            <a:r>
              <a:rPr lang="en-US" sz="1600" dirty="0"/>
              <a:t>Rotterdam, The </a:t>
            </a:r>
            <a:r>
              <a:rPr lang="en-US" sz="1600" dirty="0" err="1">
                <a:solidFill>
                  <a:srgbClr val="FF0000"/>
                </a:solidFill>
              </a:rPr>
              <a:t>Netherlnads</a:t>
            </a:r>
            <a:r>
              <a:rPr lang="en-US" sz="1600" dirty="0"/>
              <a:t> g</a:t>
            </a:r>
          </a:p>
          <a:p>
            <a:r>
              <a:rPr lang="en-US" sz="1600" dirty="0"/>
              <a:t>Department of Gastroenterology, Royal London Hospital, </a:t>
            </a:r>
            <a:r>
              <a:rPr lang="en-US" sz="1600" dirty="0" err="1"/>
              <a:t>Barts</a:t>
            </a:r>
            <a:r>
              <a:rPr lang="en-US" sz="1600" dirty="0"/>
              <a:t> Health NHS Trust, London,</a:t>
            </a:r>
          </a:p>
          <a:p>
            <a:r>
              <a:rPr lang="en-US" sz="1600" dirty="0"/>
              <a:t>UK; Centre for </a:t>
            </a:r>
            <a:r>
              <a:rPr lang="en-US" sz="1600" dirty="0" err="1"/>
              <a:t>Immunobiology</a:t>
            </a:r>
            <a:r>
              <a:rPr lang="en-US" sz="1600" dirty="0"/>
              <a:t>, The </a:t>
            </a:r>
            <a:r>
              <a:rPr lang="en-US" sz="1600" dirty="0" err="1"/>
              <a:t>Blizard</a:t>
            </a:r>
            <a:r>
              <a:rPr lang="en-US" sz="1600" dirty="0"/>
              <a:t> Institute, </a:t>
            </a:r>
            <a:r>
              <a:rPr lang="en-US" sz="1600" dirty="0" err="1"/>
              <a:t>Barts</a:t>
            </a:r>
            <a:r>
              <a:rPr lang="en-US" sz="1600" dirty="0"/>
              <a:t> and the London School of Medicine, Queen Mary University</a:t>
            </a:r>
          </a:p>
          <a:p>
            <a:r>
              <a:rPr lang="en-US" sz="1600" dirty="0"/>
              <a:t>of London, London, UK h</a:t>
            </a:r>
          </a:p>
          <a:p>
            <a:r>
              <a:rPr lang="en-US" sz="1600" dirty="0"/>
              <a:t>Department of Surgery, Cantonal Hospital Winterthur, Winterthur, </a:t>
            </a:r>
            <a:r>
              <a:rPr lang="en-US" sz="1600" dirty="0">
                <a:solidFill>
                  <a:srgbClr val="FF0000"/>
                </a:solidFill>
              </a:rPr>
              <a:t>Switzerland</a:t>
            </a:r>
            <a:r>
              <a:rPr lang="en-US" sz="1600" dirty="0"/>
              <a:t> </a:t>
            </a:r>
            <a:r>
              <a:rPr lang="en-US" sz="1600" dirty="0" err="1"/>
              <a:t>i</a:t>
            </a:r>
            <a:endParaRPr lang="en-US" sz="1600" dirty="0"/>
          </a:p>
          <a:p>
            <a:endParaRPr lang="en-US" sz="1600" dirty="0"/>
          </a:p>
        </p:txBody>
      </p:sp>
    </p:spTree>
    <p:extLst>
      <p:ext uri="{BB962C8B-B14F-4D97-AF65-F5344CB8AC3E}">
        <p14:creationId xmlns:p14="http://schemas.microsoft.com/office/powerpoint/2010/main" val="4223631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just">
              <a:buNone/>
            </a:pPr>
            <a:r>
              <a:rPr lang="en-US" dirty="0"/>
              <a:t>Patients with inflammatory bowel disease [IBD], taking </a:t>
            </a:r>
            <a:r>
              <a:rPr lang="en-US" dirty="0" err="1"/>
              <a:t>immunomodulatory</a:t>
            </a:r>
            <a:r>
              <a:rPr lang="en-US" dirty="0"/>
              <a:t> therapy, are at increased risk of influenza and pneumococcal disease.  </a:t>
            </a:r>
          </a:p>
          <a:p>
            <a:pPr marL="0" indent="0" algn="just">
              <a:buNone/>
            </a:pPr>
            <a:endParaRPr lang="en-US" dirty="0"/>
          </a:p>
          <a:p>
            <a:pPr marL="0" indent="0" algn="just">
              <a:buNone/>
            </a:pPr>
            <a:r>
              <a:rPr lang="en-US" dirty="0"/>
              <a:t>To avoid pulmonary comorbidities with influenza and pneumococcal disease during the current outbreak, and next winter, all IBD patients should be vaccinated. </a:t>
            </a:r>
          </a:p>
          <a:p>
            <a:pPr marL="0" indent="0" algn="just">
              <a:buNone/>
            </a:pPr>
            <a:r>
              <a:rPr lang="en-US" dirty="0"/>
              <a:t>Influenza and pneumococcal vaccination are recommended for the majority of patients with immune-mediated disorders, including IBD.</a:t>
            </a:r>
          </a:p>
        </p:txBody>
      </p:sp>
    </p:spTree>
    <p:extLst>
      <p:ext uri="{BB962C8B-B14F-4D97-AF65-F5344CB8AC3E}">
        <p14:creationId xmlns:p14="http://schemas.microsoft.com/office/powerpoint/2010/main" val="385914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just">
              <a:buNone/>
            </a:pPr>
            <a:r>
              <a:rPr lang="en-US" dirty="0"/>
              <a:t>IBD patients have not shown increased susceptibility to COVID-19.  </a:t>
            </a:r>
          </a:p>
          <a:p>
            <a:pPr marL="0" indent="0" algn="just">
              <a:buNone/>
            </a:pPr>
            <a:r>
              <a:rPr lang="en-US" dirty="0"/>
              <a:t>This is clearly evidenced in very recent studies, in Spanish, French and Italian IBD cohorts, in which the risk of infection, associated mortality and incidence of COVID-19 were similar to those reported for the general population.  </a:t>
            </a:r>
          </a:p>
          <a:p>
            <a:pPr marL="0" indent="0" algn="just">
              <a:buNone/>
            </a:pPr>
            <a:endParaRPr lang="en-US" dirty="0"/>
          </a:p>
          <a:p>
            <a:pPr marL="0" indent="0" algn="just">
              <a:buNone/>
            </a:pPr>
            <a:r>
              <a:rPr lang="en-US" dirty="0"/>
              <a:t>A recent study from Wuhan, performed during the local outbreak of the disease, including 318 patients with IBD, did not report a single COVID-19 case. However, all biological and </a:t>
            </a:r>
            <a:r>
              <a:rPr lang="en-US" dirty="0" err="1"/>
              <a:t>immunomodulatory</a:t>
            </a:r>
            <a:r>
              <a:rPr lang="en-US" dirty="0"/>
              <a:t> treatments were discontinued, rendering interpretation difficult.</a:t>
            </a:r>
          </a:p>
        </p:txBody>
      </p:sp>
    </p:spTree>
    <p:extLst>
      <p:ext uri="{BB962C8B-B14F-4D97-AF65-F5344CB8AC3E}">
        <p14:creationId xmlns:p14="http://schemas.microsoft.com/office/powerpoint/2010/main" val="1515085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0" indent="0" algn="just">
              <a:buNone/>
            </a:pPr>
            <a:r>
              <a:rPr lang="en-US" dirty="0"/>
              <a:t>The therapeutic approach for these patients should instead consider the risk of viral infection weighed against the risk of disease recurrence. Quantifying the immediate and long-term risks of a new disease is challenging, especially within an immunosuppressed population.</a:t>
            </a:r>
          </a:p>
          <a:p>
            <a:pPr marL="0" indent="0" algn="just">
              <a:buNone/>
            </a:pPr>
            <a:endParaRPr lang="en-US" dirty="0"/>
          </a:p>
          <a:p>
            <a:pPr marL="0" indent="0" algn="just">
              <a:buNone/>
            </a:pPr>
            <a:r>
              <a:rPr lang="en-US" dirty="0"/>
              <a:t> In theory, immunosuppression may reduce viral clearance, but may also reduce the cytokine storm implicated in adult respiratory distress syndrome [ARDS]. </a:t>
            </a:r>
          </a:p>
          <a:p>
            <a:pPr marL="0" indent="0" algn="just">
              <a:buNone/>
            </a:pPr>
            <a:r>
              <a:rPr lang="en-US" dirty="0"/>
              <a:t>However, current evidence does not suggest that patients on </a:t>
            </a:r>
            <a:r>
              <a:rPr lang="en-US" dirty="0" err="1"/>
              <a:t>immunomodulatory</a:t>
            </a:r>
            <a:r>
              <a:rPr lang="en-US" dirty="0"/>
              <a:t> therapy are faring worse than the general population, in the COVID-19 pandemic, either in the risk of contracting SARS-CoV-2 or in disease severity. </a:t>
            </a:r>
          </a:p>
        </p:txBody>
      </p:sp>
    </p:spTree>
    <p:extLst>
      <p:ext uri="{BB962C8B-B14F-4D97-AF65-F5344CB8AC3E}">
        <p14:creationId xmlns:p14="http://schemas.microsoft.com/office/powerpoint/2010/main" val="4117013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0" indent="0" algn="just">
              <a:buNone/>
            </a:pPr>
            <a:r>
              <a:rPr lang="en-US" dirty="0"/>
              <a:t>A study of 191 patients, in Wuhan, who had completed inpatient treatment for COVID-19, did not identify immunosuppressed status [due to transplantation, chemotherapy or other conditions requiring </a:t>
            </a:r>
            <a:r>
              <a:rPr lang="en-US" dirty="0" err="1"/>
              <a:t>immunomodulatory</a:t>
            </a:r>
            <a:r>
              <a:rPr lang="en-US" dirty="0"/>
              <a:t> treatment] to be a risk factor for adverse outcomes. </a:t>
            </a:r>
          </a:p>
          <a:p>
            <a:pPr marL="0" indent="0" algn="just">
              <a:buNone/>
            </a:pPr>
            <a:r>
              <a:rPr lang="en-US" dirty="0"/>
              <a:t> A national Chinese dataset of 1099 hospitalized patients identified only two patients with immunodeficiency, neither of whom developed severe disease. </a:t>
            </a:r>
          </a:p>
          <a:p>
            <a:pPr marL="0" indent="0" algn="just">
              <a:buNone/>
            </a:pPr>
            <a:r>
              <a:rPr lang="en-US" dirty="0"/>
              <a:t> </a:t>
            </a:r>
          </a:p>
          <a:p>
            <a:pPr marL="0" indent="0" algn="just">
              <a:buNone/>
            </a:pPr>
            <a:r>
              <a:rPr lang="en-US" dirty="0"/>
              <a:t>A large European </a:t>
            </a:r>
            <a:r>
              <a:rPr lang="en-US" dirty="0" err="1"/>
              <a:t>centre</a:t>
            </a:r>
            <a:r>
              <a:rPr lang="en-US" dirty="0"/>
              <a:t> for </a:t>
            </a:r>
            <a:r>
              <a:rPr lang="en-US" dirty="0" err="1"/>
              <a:t>paediatric</a:t>
            </a:r>
            <a:r>
              <a:rPr lang="en-US" dirty="0"/>
              <a:t> liver transplantation, located in Lombardy (Italy), showed that among patients in follow-up for cirrhosis, transplantation, autoimmune liver disease or chemotherapy for </a:t>
            </a:r>
            <a:r>
              <a:rPr lang="en-US" dirty="0" err="1"/>
              <a:t>hepatoblastoma</a:t>
            </a:r>
            <a:r>
              <a:rPr lang="en-US" dirty="0"/>
              <a:t>, none developed clinical pulmonary disease, despite several testing positive for SARS-CoV-2.</a:t>
            </a:r>
          </a:p>
        </p:txBody>
      </p:sp>
    </p:spTree>
    <p:extLst>
      <p:ext uri="{BB962C8B-B14F-4D97-AF65-F5344CB8AC3E}">
        <p14:creationId xmlns:p14="http://schemas.microsoft.com/office/powerpoint/2010/main" val="3828688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just">
              <a:buNone/>
            </a:pPr>
            <a:r>
              <a:rPr lang="en-US" dirty="0"/>
              <a:t>To date, the SECURE-IBD database has identified 959 cases of COVID-19 in IBD patients. </a:t>
            </a:r>
          </a:p>
          <a:p>
            <a:pPr marL="0" indent="0" algn="just">
              <a:buNone/>
            </a:pPr>
            <a:r>
              <a:rPr lang="en-US" dirty="0"/>
              <a:t>Within this cohort, </a:t>
            </a:r>
            <a:r>
              <a:rPr lang="en-US" dirty="0" err="1"/>
              <a:t>immunomodulators</a:t>
            </a:r>
            <a:r>
              <a:rPr lang="en-US" dirty="0"/>
              <a:t>, anti-</a:t>
            </a:r>
            <a:r>
              <a:rPr lang="en-US" dirty="0" err="1"/>
              <a:t>tumour</a:t>
            </a:r>
            <a:r>
              <a:rPr lang="en-US" dirty="0"/>
              <a:t> necrosis factor [anti-TNF] therapy, anti-</a:t>
            </a:r>
            <a:r>
              <a:rPr lang="en-US" dirty="0" err="1"/>
              <a:t>integrins</a:t>
            </a:r>
            <a:r>
              <a:rPr lang="en-US" dirty="0"/>
              <a:t> and anti-interleukin 12/23 [anti-IL12/13] were not associated with increased mortality.</a:t>
            </a:r>
          </a:p>
          <a:p>
            <a:pPr marL="0" indent="0" algn="just">
              <a:buNone/>
            </a:pPr>
            <a:endParaRPr lang="en-US" dirty="0"/>
          </a:p>
          <a:p>
            <a:pPr marL="0" indent="0" algn="just">
              <a:buNone/>
            </a:pPr>
            <a:r>
              <a:rPr lang="en-US" dirty="0"/>
              <a:t> Therefore, on balance, we believe that </a:t>
            </a:r>
            <a:r>
              <a:rPr lang="en-US" i="1" dirty="0" err="1">
                <a:effectLst>
                  <a:outerShdw blurRad="38100" dist="38100" dir="2700000" algn="tl">
                    <a:srgbClr val="000000">
                      <a:alpha val="43137"/>
                    </a:srgbClr>
                  </a:outerShdw>
                </a:effectLst>
              </a:rPr>
              <a:t>immunomodulatory</a:t>
            </a:r>
            <a:r>
              <a:rPr lang="en-US" i="1" dirty="0">
                <a:effectLst>
                  <a:outerShdw blurRad="38100" dist="38100" dir="2700000" algn="tl">
                    <a:srgbClr val="000000">
                      <a:alpha val="43137"/>
                    </a:srgbClr>
                  </a:outerShdw>
                </a:effectLst>
              </a:rPr>
              <a:t> drugs should be maintained in IBD patients without COVID-19 infection.</a:t>
            </a:r>
          </a:p>
        </p:txBody>
      </p:sp>
    </p:spTree>
    <p:extLst>
      <p:ext uri="{BB962C8B-B14F-4D97-AF65-F5344CB8AC3E}">
        <p14:creationId xmlns:p14="http://schemas.microsoft.com/office/powerpoint/2010/main" val="3346613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0" indent="0" algn="just">
              <a:buNone/>
            </a:pPr>
            <a:r>
              <a:rPr lang="en-US" dirty="0"/>
              <a:t>There are biological reasons to support why COVID-19 may not pose increased risk to IBD patients on </a:t>
            </a:r>
            <a:r>
              <a:rPr lang="en-US" dirty="0" err="1"/>
              <a:t>immunomodulatory</a:t>
            </a:r>
            <a:r>
              <a:rPr lang="en-US" dirty="0"/>
              <a:t> therapy. </a:t>
            </a:r>
          </a:p>
          <a:p>
            <a:pPr marL="0" indent="0" algn="just">
              <a:buNone/>
            </a:pPr>
            <a:r>
              <a:rPr lang="en-US" dirty="0"/>
              <a:t>[</a:t>
            </a:r>
            <a:r>
              <a:rPr lang="en-US" dirty="0" err="1"/>
              <a:t>i</a:t>
            </a:r>
            <a:r>
              <a:rPr lang="en-US" dirty="0"/>
              <a:t>] It has been suggested that the soluble form of ACE2 acts as a competitive binding partner for SARS-CoV-2 </a:t>
            </a:r>
            <a:r>
              <a:rPr lang="en-US" dirty="0" err="1"/>
              <a:t>sequestring</a:t>
            </a:r>
            <a:r>
              <a:rPr lang="en-US" dirty="0"/>
              <a:t> the virus, hindering binding to the virus’s cell surface receptor, the full-length ACE2 protein. </a:t>
            </a:r>
          </a:p>
          <a:p>
            <a:pPr marL="0" indent="0" algn="just">
              <a:buNone/>
            </a:pPr>
            <a:r>
              <a:rPr lang="en-US" dirty="0"/>
              <a:t>Elevated levels of ACE2 have been measured in the plasma from patients with IBD  with evidence of limited infection progression and low susceptibility to infection. </a:t>
            </a:r>
          </a:p>
          <a:p>
            <a:pPr marL="0" indent="0" algn="just">
              <a:buNone/>
            </a:pPr>
            <a:r>
              <a:rPr lang="en-US" dirty="0"/>
              <a:t>The role of ACE2 was also evidenced through the use of a chemical inhibitor of ACE2 [GL1001],that was able to reduce dextran sulfate sodium [DSS] colitis severity, in the mouse model, suggesting that ACE2 plays a pathogenic role in colitis.</a:t>
            </a:r>
          </a:p>
        </p:txBody>
      </p:sp>
    </p:spTree>
    <p:extLst>
      <p:ext uri="{BB962C8B-B14F-4D97-AF65-F5344CB8AC3E}">
        <p14:creationId xmlns:p14="http://schemas.microsoft.com/office/powerpoint/2010/main" val="3500266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lgn="just">
              <a:buNone/>
            </a:pPr>
            <a:r>
              <a:rPr lang="en-US" dirty="0"/>
              <a:t>[ii] TNF inhibitors might be effective in reducing organ damage. This effect is achieved through decreased shedding of the ACE2 </a:t>
            </a:r>
            <a:r>
              <a:rPr lang="en-US" dirty="0" err="1"/>
              <a:t>ectodomain</a:t>
            </a:r>
            <a:r>
              <a:rPr lang="en-US" dirty="0"/>
              <a:t> [mediated by TNF-α-converting enzyme], which is essential for the penetration of SARS-CoV-2 into the cell.</a:t>
            </a:r>
          </a:p>
          <a:p>
            <a:pPr marL="0" indent="0" algn="just">
              <a:buNone/>
            </a:pPr>
            <a:r>
              <a:rPr lang="en-US" dirty="0"/>
              <a:t> [iii] Because interferon-γ [IFN-γ] and TNF production has been associated with severe SARS-</a:t>
            </a:r>
            <a:r>
              <a:rPr lang="en-US" dirty="0" err="1"/>
              <a:t>CoV</a:t>
            </a:r>
            <a:r>
              <a:rPr lang="en-US" dirty="0"/>
              <a:t> infection, inhibition of TNF has been proposed as a treatment for the cytokine release syndrome that can occur in some of these patients.  </a:t>
            </a:r>
          </a:p>
          <a:p>
            <a:pPr marL="0" indent="0" algn="just">
              <a:buNone/>
            </a:pPr>
            <a:r>
              <a:rPr lang="en-US" dirty="0"/>
              <a:t> [iv] </a:t>
            </a:r>
            <a:r>
              <a:rPr lang="en-US" dirty="0" err="1"/>
              <a:t>Mercaptopurine</a:t>
            </a:r>
            <a:r>
              <a:rPr lang="en-US" dirty="0"/>
              <a:t> and 6-thioguanine have potential antiviral activity against Middle East respiratory syndrome [MERS] and SARS, at least in vitro.</a:t>
            </a:r>
          </a:p>
        </p:txBody>
      </p:sp>
    </p:spTree>
    <p:extLst>
      <p:ext uri="{BB962C8B-B14F-4D97-AF65-F5344CB8AC3E}">
        <p14:creationId xmlns:p14="http://schemas.microsoft.com/office/powerpoint/2010/main" val="2737809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20000"/>
          </a:bodyPr>
          <a:lstStyle/>
          <a:p>
            <a:r>
              <a:rPr lang="en-US" dirty="0"/>
              <a:t>[v] </a:t>
            </a:r>
            <a:r>
              <a:rPr lang="en-US" dirty="0" err="1"/>
              <a:t>Tacrolimus</a:t>
            </a:r>
            <a:r>
              <a:rPr lang="en-US" dirty="0"/>
              <a:t> is a potent in vitro antiviral for human coronaviruses. </a:t>
            </a:r>
          </a:p>
          <a:p>
            <a:endParaRPr lang="en-US" dirty="0"/>
          </a:p>
          <a:p>
            <a:r>
              <a:rPr lang="en-US" dirty="0"/>
              <a:t>[vi] Most of the drugs used in IBD have a long elimination half-life and maintain some activity even after treatment cessation.  </a:t>
            </a:r>
          </a:p>
          <a:p>
            <a:r>
              <a:rPr lang="en-US" dirty="0"/>
              <a:t>[vii] Viral infections did not increase among IBD patients receiving </a:t>
            </a:r>
            <a:r>
              <a:rPr lang="en-US" dirty="0" err="1"/>
              <a:t>ustekinumab</a:t>
            </a:r>
            <a:r>
              <a:rPr lang="en-US" dirty="0"/>
              <a:t> and </a:t>
            </a:r>
            <a:r>
              <a:rPr lang="en-US" dirty="0" err="1"/>
              <a:t>vedolizumab</a:t>
            </a:r>
            <a:r>
              <a:rPr lang="en-US" dirty="0"/>
              <a:t> therapy. In addition, in a phase I clinical trial, the viral load of human </a:t>
            </a:r>
            <a:r>
              <a:rPr lang="en-US" dirty="0" err="1"/>
              <a:t>immunodeficienct</a:t>
            </a:r>
            <a:r>
              <a:rPr lang="en-US" dirty="0"/>
              <a:t> virus [HIV] patients on </a:t>
            </a:r>
            <a:r>
              <a:rPr lang="en-US" dirty="0" err="1"/>
              <a:t>vedolizumab</a:t>
            </a:r>
            <a:r>
              <a:rPr lang="en-US" dirty="0"/>
              <a:t> did not change significantly.</a:t>
            </a:r>
          </a:p>
          <a:p>
            <a:endParaRPr lang="en-US" dirty="0"/>
          </a:p>
          <a:p>
            <a:r>
              <a:rPr lang="en-US" dirty="0"/>
              <a:t> In conclusion, the available data suggest that </a:t>
            </a:r>
            <a:r>
              <a:rPr lang="en-US" i="1" dirty="0">
                <a:effectLst>
                  <a:outerShdw blurRad="38100" dist="38100" dir="2700000" algn="tl">
                    <a:srgbClr val="000000">
                      <a:alpha val="43137"/>
                    </a:srgbClr>
                  </a:outerShdw>
                </a:effectLst>
              </a:rPr>
              <a:t>immunosuppressed patients are not at increased risk for severe disease and complications, compared with the general population.</a:t>
            </a:r>
          </a:p>
        </p:txBody>
      </p:sp>
    </p:spTree>
    <p:extLst>
      <p:ext uri="{BB962C8B-B14F-4D97-AF65-F5344CB8AC3E}">
        <p14:creationId xmlns:p14="http://schemas.microsoft.com/office/powerpoint/2010/main" val="1403877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just">
              <a:buNone/>
            </a:pPr>
            <a:r>
              <a:rPr lang="en-US" dirty="0"/>
              <a:t>In circumstances where it is not possible to safely run an infusion service, it may be reasonable to consider switching to subcutaneous alternatives. </a:t>
            </a:r>
          </a:p>
          <a:p>
            <a:pPr marL="0" indent="0" algn="just">
              <a:buNone/>
            </a:pPr>
            <a:endParaRPr lang="en-US" dirty="0"/>
          </a:p>
          <a:p>
            <a:pPr marL="0" indent="0" algn="just">
              <a:buNone/>
            </a:pPr>
            <a:r>
              <a:rPr lang="en-US" dirty="0"/>
              <a:t>However, this practice must be used judiciously because elective switching from infliximab to </a:t>
            </a:r>
            <a:r>
              <a:rPr lang="en-US" dirty="0" err="1"/>
              <a:t>adalimumab</a:t>
            </a:r>
            <a:r>
              <a:rPr lang="en-US" dirty="0"/>
              <a:t> is associated with a loss of tolerance and efficacy within 1 year</a:t>
            </a:r>
          </a:p>
        </p:txBody>
      </p:sp>
    </p:spTree>
    <p:extLst>
      <p:ext uri="{BB962C8B-B14F-4D97-AF65-F5344CB8AC3E}">
        <p14:creationId xmlns:p14="http://schemas.microsoft.com/office/powerpoint/2010/main" val="771713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In IBD patients aged over 65 years, disease activity and comorbidities were significantly associated with COVID-19 pneumonia and COVID-19-related death, whereas concomitant IBD treatments were not. </a:t>
            </a:r>
          </a:p>
          <a:p>
            <a:endParaRPr lang="en-US" dirty="0"/>
          </a:p>
          <a:p>
            <a:r>
              <a:rPr lang="en-US" dirty="0"/>
              <a:t>In these patients, COVID-19 complications and lethality seem to be unrelated to the use of </a:t>
            </a:r>
            <a:r>
              <a:rPr lang="en-US" dirty="0" err="1"/>
              <a:t>immunomodulatory</a:t>
            </a:r>
            <a:r>
              <a:rPr lang="en-US" dirty="0"/>
              <a:t> therapy. </a:t>
            </a:r>
          </a:p>
        </p:txBody>
      </p:sp>
    </p:spTree>
    <p:extLst>
      <p:ext uri="{BB962C8B-B14F-4D97-AF65-F5344CB8AC3E}">
        <p14:creationId xmlns:p14="http://schemas.microsoft.com/office/powerpoint/2010/main" val="3419133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4750" y="689044"/>
            <a:ext cx="10382250" cy="4524315"/>
          </a:xfrm>
          <a:prstGeom prst="rect">
            <a:avLst/>
          </a:prstGeom>
        </p:spPr>
        <p:txBody>
          <a:bodyPr wrap="square">
            <a:spAutoFit/>
          </a:bodyPr>
          <a:lstStyle/>
          <a:p>
            <a:r>
              <a:rPr lang="en-US" dirty="0"/>
              <a:t>Department</a:t>
            </a:r>
          </a:p>
          <a:p>
            <a:r>
              <a:rPr lang="en-US" dirty="0"/>
              <a:t>of Infectious Diseases, Tourcoing Hospital, Tourcoing, </a:t>
            </a:r>
            <a:r>
              <a:rPr lang="en-US" dirty="0">
                <a:solidFill>
                  <a:srgbClr val="FF0000"/>
                </a:solidFill>
              </a:rPr>
              <a:t>France</a:t>
            </a:r>
            <a:r>
              <a:rPr lang="en-US" dirty="0"/>
              <a:t> j</a:t>
            </a:r>
          </a:p>
          <a:p>
            <a:r>
              <a:rPr lang="en-US" dirty="0"/>
              <a:t>Center for Gastroenterology and </a:t>
            </a:r>
            <a:r>
              <a:rPr lang="en-US" dirty="0" err="1"/>
              <a:t>Hepatology</a:t>
            </a:r>
            <a:r>
              <a:rPr lang="en-US" dirty="0"/>
              <a:t>, Zürich,</a:t>
            </a:r>
          </a:p>
          <a:p>
            <a:r>
              <a:rPr lang="en-US" dirty="0"/>
              <a:t>Switzerland k</a:t>
            </a:r>
          </a:p>
          <a:p>
            <a:r>
              <a:rPr lang="en-US" dirty="0" err="1"/>
              <a:t>Lüneburg</a:t>
            </a:r>
            <a:r>
              <a:rPr lang="en-US" dirty="0"/>
              <a:t> Hospital, University of Hamburg, Department of Gastroenterology, </a:t>
            </a:r>
            <a:r>
              <a:rPr lang="en-US" dirty="0" err="1"/>
              <a:t>Lüneburg</a:t>
            </a:r>
            <a:r>
              <a:rPr lang="en-US" dirty="0"/>
              <a:t>, </a:t>
            </a:r>
            <a:r>
              <a:rPr lang="en-US" dirty="0">
                <a:solidFill>
                  <a:srgbClr val="FF0000"/>
                </a:solidFill>
              </a:rPr>
              <a:t>Germany </a:t>
            </a:r>
            <a:r>
              <a:rPr lang="en-US" dirty="0"/>
              <a:t>l</a:t>
            </a:r>
          </a:p>
          <a:p>
            <a:r>
              <a:rPr lang="en-US" dirty="0"/>
              <a:t>EFCCA,</a:t>
            </a:r>
          </a:p>
          <a:p>
            <a:r>
              <a:rPr lang="en-US" dirty="0"/>
              <a:t>European Federation of Crohn’s and Ulcerative Colitis Associations, Brussels, Belgium </a:t>
            </a:r>
            <a:r>
              <a:rPr lang="en-US" dirty="0" err="1"/>
              <a:t>mCharité</a:t>
            </a:r>
            <a:r>
              <a:rPr lang="en-US" dirty="0"/>
              <a:t> – </a:t>
            </a:r>
            <a:r>
              <a:rPr lang="en-US" dirty="0" err="1"/>
              <a:t>Universitätsmedizin</a:t>
            </a:r>
            <a:endParaRPr lang="en-US" dirty="0"/>
          </a:p>
          <a:p>
            <a:r>
              <a:rPr lang="en-US" dirty="0"/>
              <a:t>Berlin, corporate member of </a:t>
            </a:r>
            <a:r>
              <a:rPr lang="en-US" dirty="0" err="1"/>
              <a:t>Freie</a:t>
            </a:r>
            <a:r>
              <a:rPr lang="en-US" dirty="0"/>
              <a:t> </a:t>
            </a:r>
            <a:r>
              <a:rPr lang="en-US" dirty="0" err="1"/>
              <a:t>Universität</a:t>
            </a:r>
            <a:r>
              <a:rPr lang="en-US" dirty="0"/>
              <a:t> Berlin, Humboldt-</a:t>
            </a:r>
            <a:r>
              <a:rPr lang="en-US" dirty="0" err="1"/>
              <a:t>Universität</a:t>
            </a:r>
            <a:r>
              <a:rPr lang="en-US" dirty="0"/>
              <a:t> </a:t>
            </a:r>
            <a:r>
              <a:rPr lang="en-US" dirty="0" err="1"/>
              <a:t>zu</a:t>
            </a:r>
            <a:r>
              <a:rPr lang="en-US" dirty="0"/>
              <a:t> Berlin and Berlin Institute of Health,</a:t>
            </a:r>
          </a:p>
          <a:p>
            <a:r>
              <a:rPr lang="en-US" dirty="0" err="1"/>
              <a:t>Medizinische</a:t>
            </a:r>
            <a:r>
              <a:rPr lang="en-US" dirty="0"/>
              <a:t> </a:t>
            </a:r>
            <a:r>
              <a:rPr lang="en-US" dirty="0" err="1"/>
              <a:t>Klinik</a:t>
            </a:r>
            <a:r>
              <a:rPr lang="en-US" dirty="0"/>
              <a:t> </a:t>
            </a:r>
            <a:r>
              <a:rPr lang="en-US" dirty="0" err="1"/>
              <a:t>für</a:t>
            </a:r>
            <a:r>
              <a:rPr lang="en-US" dirty="0"/>
              <a:t> </a:t>
            </a:r>
            <a:r>
              <a:rPr lang="en-US" dirty="0" err="1"/>
              <a:t>Gastroenterologie</a:t>
            </a:r>
            <a:r>
              <a:rPr lang="en-US" dirty="0"/>
              <a:t>, </a:t>
            </a:r>
            <a:r>
              <a:rPr lang="en-US" dirty="0" err="1"/>
              <a:t>Infektiologie</a:t>
            </a:r>
            <a:r>
              <a:rPr lang="en-US" dirty="0"/>
              <a:t> und </a:t>
            </a:r>
            <a:r>
              <a:rPr lang="en-US" dirty="0" err="1"/>
              <a:t>Rheumatologie</a:t>
            </a:r>
            <a:r>
              <a:rPr lang="en-US" dirty="0"/>
              <a:t>, Berlin, Germany n</a:t>
            </a:r>
          </a:p>
          <a:p>
            <a:r>
              <a:rPr lang="en-US" dirty="0"/>
              <a:t>Division of Gastroenterology,</a:t>
            </a:r>
          </a:p>
          <a:p>
            <a:r>
              <a:rPr lang="en-US" dirty="0"/>
              <a:t>IBD Center, </a:t>
            </a:r>
            <a:r>
              <a:rPr lang="en-US" dirty="0" err="1"/>
              <a:t>Humanitas</a:t>
            </a:r>
            <a:r>
              <a:rPr lang="en-US" dirty="0"/>
              <a:t> University, </a:t>
            </a:r>
            <a:r>
              <a:rPr lang="en-US" dirty="0" err="1"/>
              <a:t>Rozzano</a:t>
            </a:r>
            <a:r>
              <a:rPr lang="en-US" dirty="0"/>
              <a:t>, Milan, </a:t>
            </a:r>
            <a:r>
              <a:rPr lang="en-US" dirty="0">
                <a:solidFill>
                  <a:srgbClr val="FF0000"/>
                </a:solidFill>
              </a:rPr>
              <a:t>Italy</a:t>
            </a:r>
            <a:r>
              <a:rPr lang="en-US" dirty="0"/>
              <a:t> o</a:t>
            </a:r>
          </a:p>
          <a:p>
            <a:r>
              <a:rPr lang="en-US" dirty="0"/>
              <a:t>Department of Gastroenterology, Nancy University Hospital,</a:t>
            </a:r>
          </a:p>
          <a:p>
            <a:r>
              <a:rPr lang="en-US" dirty="0" err="1"/>
              <a:t>Vandoeuvre</a:t>
            </a:r>
            <a:r>
              <a:rPr lang="en-US" dirty="0"/>
              <a:t>-Les-Nancy, France p</a:t>
            </a:r>
          </a:p>
          <a:p>
            <a:r>
              <a:rPr lang="en-US" dirty="0" err="1"/>
              <a:t>Inserm</a:t>
            </a:r>
            <a:r>
              <a:rPr lang="en-US" dirty="0"/>
              <a:t> NGERE U1256, Lorraine University, </a:t>
            </a:r>
            <a:r>
              <a:rPr lang="en-US" dirty="0" err="1"/>
              <a:t>Vandoeuvre</a:t>
            </a:r>
            <a:r>
              <a:rPr lang="en-US" dirty="0"/>
              <a:t>-Les-Nancy, France</a:t>
            </a:r>
          </a:p>
        </p:txBody>
      </p:sp>
    </p:spTree>
    <p:extLst>
      <p:ext uri="{BB962C8B-B14F-4D97-AF65-F5344CB8AC3E}">
        <p14:creationId xmlns:p14="http://schemas.microsoft.com/office/powerpoint/2010/main" val="564890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marL="0" indent="0" algn="just">
              <a:buNone/>
            </a:pPr>
            <a:r>
              <a:rPr lang="en-US" dirty="0"/>
              <a:t>However, there is more evidence to suggest that corticosteroids may pose significant risk to the IBD patient population. Steroid use is associated with increased morbidity and mortality in other viral infections, including influenza, SARS-</a:t>
            </a:r>
            <a:r>
              <a:rPr lang="en-US" dirty="0" err="1"/>
              <a:t>CoV</a:t>
            </a:r>
            <a:r>
              <a:rPr lang="en-US" dirty="0"/>
              <a:t> and MERS-</a:t>
            </a:r>
            <a:r>
              <a:rPr lang="en-US" dirty="0" err="1"/>
              <a:t>CoV</a:t>
            </a:r>
            <a:r>
              <a:rPr lang="en-US" dirty="0"/>
              <a:t>, along with complications in survivors.</a:t>
            </a:r>
          </a:p>
          <a:p>
            <a:pPr marL="0" indent="0" algn="just">
              <a:buNone/>
            </a:pPr>
            <a:endParaRPr lang="en-US" dirty="0"/>
          </a:p>
          <a:p>
            <a:pPr marL="0" indent="0" algn="just">
              <a:buNone/>
            </a:pPr>
            <a:r>
              <a:rPr lang="en-US" dirty="0"/>
              <a:t> A recent uncontrolled study, in the setting of COVID-19, suggested that patients taking high steroid dosages have significantly worse clinical outcomes [ARDS, shock, secondary infection] than patients without a history of steroid use.  </a:t>
            </a:r>
          </a:p>
          <a:p>
            <a:pPr marL="0" indent="0" algn="just">
              <a:buNone/>
            </a:pPr>
            <a:r>
              <a:rPr lang="en-US" dirty="0"/>
              <a:t>Within the IBD population, at the time of writing, patients who entered into the IBD-SECURE registry, with steroid use at presentation, had strikingly high rates of intensive care unit [ICU] admission [19%] and death [11%], although the data are currently unadjusted for age or comorbidity.</a:t>
            </a:r>
          </a:p>
        </p:txBody>
      </p:sp>
    </p:spTree>
    <p:extLst>
      <p:ext uri="{BB962C8B-B14F-4D97-AF65-F5344CB8AC3E}">
        <p14:creationId xmlns:p14="http://schemas.microsoft.com/office/powerpoint/2010/main" val="2687864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just">
              <a:buNone/>
            </a:pPr>
            <a:r>
              <a:rPr lang="en-US" dirty="0"/>
              <a:t>Concerning SARS-CoV-2 infection, steroids were not effective for the treatment of lung injury or shock. </a:t>
            </a:r>
          </a:p>
          <a:p>
            <a:pPr marL="0" indent="0" algn="just">
              <a:buNone/>
            </a:pPr>
            <a:r>
              <a:rPr lang="en-US" dirty="0"/>
              <a:t> However, short-term steroids [≤0.5–1 mg/kg for 7 days] may be beneficial to control overwhelming inflammation and cytokine-related lung injury, particularly in severe forms of ARDS. </a:t>
            </a:r>
          </a:p>
          <a:p>
            <a:pPr marL="0" indent="0" algn="just">
              <a:buNone/>
            </a:pPr>
            <a:r>
              <a:rPr lang="en-US" dirty="0"/>
              <a:t> </a:t>
            </a:r>
          </a:p>
          <a:p>
            <a:pPr marL="0" indent="0" algn="just">
              <a:buNone/>
            </a:pPr>
            <a:r>
              <a:rPr lang="en-US" dirty="0"/>
              <a:t>Data on low-dose and short-term steroids, budesonide and </a:t>
            </a:r>
            <a:r>
              <a:rPr lang="en-US" dirty="0" err="1"/>
              <a:t>beclomethasone</a:t>
            </a:r>
            <a:r>
              <a:rPr lang="en-US" dirty="0"/>
              <a:t> therapy, are not currently available.</a:t>
            </a:r>
          </a:p>
        </p:txBody>
      </p:sp>
    </p:spTree>
    <p:extLst>
      <p:ext uri="{BB962C8B-B14F-4D97-AF65-F5344CB8AC3E}">
        <p14:creationId xmlns:p14="http://schemas.microsoft.com/office/powerpoint/2010/main" val="1072465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0" indent="0" algn="just">
              <a:buNone/>
            </a:pPr>
            <a:r>
              <a:rPr lang="en-US" dirty="0"/>
              <a:t>The first analysis of the SECURE-IBD data also identified 5-aminosalicylic acids [5-ASAs] as a risk for severe COVID-19 infection (odds ratio [OR] 3.1, 95% confidence interval [CI] 1.3–7.7). </a:t>
            </a:r>
          </a:p>
          <a:p>
            <a:pPr marL="0" indent="0" algn="just">
              <a:buNone/>
            </a:pPr>
            <a:r>
              <a:rPr lang="en-US" dirty="0"/>
              <a:t> </a:t>
            </a:r>
          </a:p>
          <a:p>
            <a:pPr marL="0" indent="0" algn="just">
              <a:buNone/>
            </a:pPr>
            <a:r>
              <a:rPr lang="en-US" dirty="0"/>
              <a:t>This may be justified by methodological reasons or by the action of 5-ASA on peroxisome proliferator-activated receptor-γ [PPAR-γ], and subsequent perturbation of ACE2, the binding site of SARS-CoV-2. </a:t>
            </a:r>
          </a:p>
          <a:p>
            <a:pPr marL="0" indent="0" algn="just">
              <a:buNone/>
            </a:pPr>
            <a:endParaRPr lang="en-US" dirty="0"/>
          </a:p>
          <a:p>
            <a:pPr marL="0" indent="0" algn="just">
              <a:buNone/>
            </a:pPr>
            <a:r>
              <a:rPr lang="en-US" dirty="0"/>
              <a:t>Thus, in light of these data, and in the absence of more detailed information on the interaction between 5-ASA, PPAR-γ, and ACE2, </a:t>
            </a:r>
            <a:r>
              <a:rPr lang="en-US" i="1" dirty="0">
                <a:effectLst>
                  <a:outerShdw blurRad="38100" dist="38100" dir="2700000" algn="tl">
                    <a:srgbClr val="000000">
                      <a:alpha val="43137"/>
                    </a:srgbClr>
                  </a:outerShdw>
                </a:effectLst>
              </a:rPr>
              <a:t>we recommend pausing 5-ASA therapy in patients with confirmed infection.</a:t>
            </a:r>
          </a:p>
        </p:txBody>
      </p:sp>
    </p:spTree>
    <p:extLst>
      <p:ext uri="{BB962C8B-B14F-4D97-AF65-F5344CB8AC3E}">
        <p14:creationId xmlns:p14="http://schemas.microsoft.com/office/powerpoint/2010/main" val="3536471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marL="0" indent="0" algn="just">
              <a:buNone/>
            </a:pPr>
            <a:r>
              <a:rPr lang="en-US" dirty="0" err="1"/>
              <a:t>Lymphopenia</a:t>
            </a:r>
            <a:r>
              <a:rPr lang="en-US" dirty="0"/>
              <a:t> is associated with worse prognosis of COVID-19.  The Saint-Antoine experience, with a total observation time of more than 15 000 person-years [4800 for </a:t>
            </a:r>
            <a:r>
              <a:rPr lang="en-US" dirty="0" err="1"/>
              <a:t>thiopurines</a:t>
            </a:r>
            <a:r>
              <a:rPr lang="en-US" dirty="0"/>
              <a:t>, 3800 for anti-TNF], reported 31 cases of serious viral infection (Epstein–Barr virus, cytomegalovirus [CMV], varicella-zoster virus [VZV], herpes simplex virus], mostly in patients exposed to </a:t>
            </a:r>
            <a:r>
              <a:rPr lang="en-US" dirty="0" err="1"/>
              <a:t>thiopurines</a:t>
            </a:r>
            <a:r>
              <a:rPr lang="en-US" dirty="0"/>
              <a:t>. </a:t>
            </a:r>
          </a:p>
          <a:p>
            <a:pPr marL="0" indent="0" algn="just">
              <a:buNone/>
            </a:pPr>
            <a:endParaRPr lang="en-US" dirty="0"/>
          </a:p>
          <a:p>
            <a:pPr marL="0" indent="0" algn="just">
              <a:buNone/>
            </a:pPr>
            <a:r>
              <a:rPr lang="en-US" dirty="0"/>
              <a:t> This can be related to the ability of azathioprine/6-mercaptopurine and </a:t>
            </a:r>
            <a:r>
              <a:rPr lang="en-US" dirty="0" err="1"/>
              <a:t>tofacitinib</a:t>
            </a:r>
            <a:r>
              <a:rPr lang="en-US" dirty="0"/>
              <a:t> to reduce the number of activated T cells and affect T-cell activation and effector function. </a:t>
            </a:r>
          </a:p>
          <a:p>
            <a:pPr marL="0" indent="0" algn="just">
              <a:buNone/>
            </a:pPr>
            <a:r>
              <a:rPr lang="en-US" dirty="0"/>
              <a:t> </a:t>
            </a:r>
            <a:r>
              <a:rPr lang="en-US" dirty="0" err="1"/>
              <a:t>Tofacitinib</a:t>
            </a:r>
            <a:r>
              <a:rPr lang="en-US" dirty="0"/>
              <a:t> has also been associated with viral infections [VZV]  and demonstrated inhibition of IFN-α production in vitro.  </a:t>
            </a:r>
          </a:p>
          <a:p>
            <a:pPr marL="0" indent="0" algn="just">
              <a:buNone/>
            </a:pPr>
            <a:r>
              <a:rPr lang="en-US" dirty="0"/>
              <a:t>The decision to pharmacologically immunosuppress a patient with COVID-19 remains difficult. The possible beneficial effects in reducing inflammation should be carefully weighed against the potential deleterious impairment of anti-microbial immunity.</a:t>
            </a:r>
          </a:p>
        </p:txBody>
      </p:sp>
    </p:spTree>
    <p:extLst>
      <p:ext uri="{BB962C8B-B14F-4D97-AF65-F5344CB8AC3E}">
        <p14:creationId xmlns:p14="http://schemas.microsoft.com/office/powerpoint/2010/main" val="1450059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0" indent="0" algn="just">
              <a:buNone/>
            </a:pPr>
            <a:r>
              <a:rPr lang="en-US" dirty="0"/>
              <a:t>Because COVID-19 symptoms can mimic IBD manifestations, all patients with a suspected IBD flare should be tested to exclude SARS-CoV-2 infection. </a:t>
            </a:r>
          </a:p>
          <a:p>
            <a:pPr marL="0" indent="0" algn="just">
              <a:buNone/>
            </a:pPr>
            <a:r>
              <a:rPr lang="en-US" dirty="0"/>
              <a:t> In a recent ECCO survey, most of the physicians [75.1%] considered SARS-CoV-2 testing to be unnecessary even in patients treated with </a:t>
            </a:r>
            <a:r>
              <a:rPr lang="en-US" dirty="0" err="1"/>
              <a:t>immunomodulators</a:t>
            </a:r>
            <a:r>
              <a:rPr lang="en-US" dirty="0"/>
              <a:t> or biological drugs [62.8%]. </a:t>
            </a:r>
          </a:p>
          <a:p>
            <a:endParaRPr lang="en-US" dirty="0"/>
          </a:p>
          <a:p>
            <a:pPr marL="0" indent="0" algn="just">
              <a:buNone/>
            </a:pPr>
            <a:r>
              <a:rPr lang="en-US" dirty="0"/>
              <a:t>On the other hand, in IBD patients with suspicious symptoms or active disease, SARS-CoV-2 testing was supported by 54.6% of the responders. </a:t>
            </a:r>
          </a:p>
          <a:p>
            <a:pPr marL="0" indent="0" algn="just">
              <a:buNone/>
            </a:pPr>
            <a:r>
              <a:rPr lang="en-US" dirty="0"/>
              <a:t> In early reports, 2–10% of patients with COVID-19 had GI symptoms such as </a:t>
            </a:r>
            <a:r>
              <a:rPr lang="en-US" dirty="0" err="1"/>
              <a:t>diarrhoea</a:t>
            </a:r>
            <a:r>
              <a:rPr lang="en-US" dirty="0"/>
              <a:t> and vomiting.  In the Lu et al. cohort, 12% of the patients presented with GI symptoms at onset and 50% during hospitalization.</a:t>
            </a:r>
          </a:p>
        </p:txBody>
      </p:sp>
    </p:spTree>
    <p:extLst>
      <p:ext uri="{BB962C8B-B14F-4D97-AF65-F5344CB8AC3E}">
        <p14:creationId xmlns:p14="http://schemas.microsoft.com/office/powerpoint/2010/main" val="2476524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marL="0" indent="0" algn="just">
              <a:buNone/>
            </a:pPr>
            <a:r>
              <a:rPr lang="en-US" dirty="0"/>
              <a:t>In the context of SARS-CoV-1, the virus was cultured from stool samples during the SARS 2002–2003 outbreak.  Now, SARS-CoV-2 has been cultured from stool samples during the COVID-19 outbreak.  </a:t>
            </a:r>
          </a:p>
          <a:p>
            <a:pPr marL="0" indent="0" algn="just">
              <a:buNone/>
            </a:pPr>
            <a:endParaRPr lang="en-US" dirty="0"/>
          </a:p>
          <a:p>
            <a:pPr marL="0" indent="0" algn="just">
              <a:buNone/>
            </a:pPr>
            <a:r>
              <a:rPr lang="en-US" dirty="0"/>
              <a:t>However, in a series of 20 COVID-19 patients the infectious virus could not be isolated from stool samples, despite the high virus RNA concentration.  In SARS-CoV-2 infection, nasopharyngeal swabs are more sensitive than oropharyngeal swabs and are best taken when the first symptoms emerge.</a:t>
            </a:r>
          </a:p>
          <a:p>
            <a:pPr marL="0" indent="0" algn="just">
              <a:buNone/>
            </a:pPr>
            <a:r>
              <a:rPr lang="en-US" dirty="0"/>
              <a:t>  </a:t>
            </a:r>
          </a:p>
          <a:p>
            <a:pPr marL="0" indent="0" algn="just">
              <a:buNone/>
            </a:pPr>
            <a:r>
              <a:rPr lang="en-US" dirty="0"/>
              <a:t>Swabs from both sites are often combined to increase sensitivity. Due to its simplicity, easy methodology and to the range of extensively validated standard operating procedures, RT-PCR is now the preferred and most widely used method for detection of the current infection.</a:t>
            </a:r>
          </a:p>
        </p:txBody>
      </p:sp>
    </p:spTree>
    <p:extLst>
      <p:ext uri="{BB962C8B-B14F-4D97-AF65-F5344CB8AC3E}">
        <p14:creationId xmlns:p14="http://schemas.microsoft.com/office/powerpoint/2010/main" val="2655813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0" indent="0" algn="just">
              <a:buNone/>
            </a:pPr>
            <a:r>
              <a:rPr lang="en-US" dirty="0"/>
              <a:t>According to recent evidence, the sensitivity of many of the available RT-PCR tests, for detecting SARS-CoV-2, may be lower than optimal. Several factors warrant consideration.</a:t>
            </a:r>
          </a:p>
          <a:p>
            <a:pPr marL="0" indent="0" algn="just">
              <a:buNone/>
            </a:pPr>
            <a:r>
              <a:rPr lang="en-US" dirty="0"/>
              <a:t> These include poor sample quality, variable presence of virus in lower vs the upper respiratory tract and the timing of sampling. </a:t>
            </a:r>
          </a:p>
          <a:p>
            <a:pPr marL="0" indent="0" algn="just">
              <a:buNone/>
            </a:pPr>
            <a:endParaRPr lang="en-US" dirty="0"/>
          </a:p>
          <a:p>
            <a:pPr marL="0" indent="0" algn="just">
              <a:buNone/>
            </a:pPr>
            <a:r>
              <a:rPr lang="en-US" dirty="0"/>
              <a:t>A study including 1014 suspected COVID-19 cases, who underwent multiple RT-PCR testing and chest computed tomography [CT],  showed that 88% of patients had positive chest CT scans, whilst RT-PCR positivity was found only in 59%. Combining epidemiological evidence with the analytical sensitivity of the currently used RT-PCR assays, it is not surprising that at least two grey zones could be identified: </a:t>
            </a:r>
          </a:p>
        </p:txBody>
      </p:sp>
    </p:spTree>
    <p:extLst>
      <p:ext uri="{BB962C8B-B14F-4D97-AF65-F5344CB8AC3E}">
        <p14:creationId xmlns:p14="http://schemas.microsoft.com/office/powerpoint/2010/main" val="3273182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just">
              <a:buNone/>
            </a:pPr>
            <a:r>
              <a:rPr lang="en-US" dirty="0"/>
              <a:t>[</a:t>
            </a:r>
            <a:r>
              <a:rPr lang="en-US" dirty="0" err="1"/>
              <a:t>i</a:t>
            </a:r>
            <a:r>
              <a:rPr lang="en-US" dirty="0"/>
              <a:t>] the initial phase of infection, when the patient is still asymptomatic or only mildly symptomatic; and [ii] later stages in which virus shedding may persist, although below the analytical sensitivity of some RT-PCR assays. </a:t>
            </a:r>
          </a:p>
          <a:p>
            <a:pPr marL="0" indent="0" algn="just">
              <a:buNone/>
            </a:pPr>
            <a:endParaRPr lang="en-US" dirty="0"/>
          </a:p>
          <a:p>
            <a:pPr marL="0" indent="0" algn="just">
              <a:buNone/>
            </a:pPr>
            <a:r>
              <a:rPr lang="en-US" dirty="0"/>
              <a:t> Rapid antigen tests would theoretically provide fast results [15–30 min] and low-cost detection. These tests are in the launch phase and might prove sufficiently sensitive and specific,  making them potentially very useful in IBD.</a:t>
            </a:r>
          </a:p>
        </p:txBody>
      </p:sp>
    </p:spTree>
    <p:extLst>
      <p:ext uri="{BB962C8B-B14F-4D97-AF65-F5344CB8AC3E}">
        <p14:creationId xmlns:p14="http://schemas.microsoft.com/office/powerpoint/2010/main" val="1090701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0" indent="0" algn="just">
              <a:buNone/>
            </a:pPr>
            <a:r>
              <a:rPr lang="en-US" dirty="0"/>
              <a:t>Serological antibody tests could be a useful supplement to RNA or antigen detection. Many individuals will not have been tested, having had asymptomatic or minimally symptomatic infections, or had a negative test result [due to sampling timing] or a false-negative result in nucleic acid amplification technology [NAAT] tests. </a:t>
            </a:r>
          </a:p>
          <a:p>
            <a:pPr marL="0" indent="0" algn="just">
              <a:buNone/>
            </a:pPr>
            <a:r>
              <a:rPr lang="en-US" dirty="0"/>
              <a:t> Serological tests do not provide a direct detection of the virus, but rather a measurement of the immune response to the infection, which can provide insights into the kinetics of this response.</a:t>
            </a:r>
          </a:p>
          <a:p>
            <a:pPr marL="0" indent="0" algn="just">
              <a:buNone/>
            </a:pPr>
            <a:r>
              <a:rPr lang="en-US" dirty="0"/>
              <a:t> In terms of public health, serological tests are vital to: [</a:t>
            </a:r>
            <a:r>
              <a:rPr lang="en-US" dirty="0" err="1"/>
              <a:t>i</a:t>
            </a:r>
            <a:r>
              <a:rPr lang="en-US" dirty="0"/>
              <a:t>] recognize those who overcame the infection and have developed an immune response; [ii] identify those who can return to work; and [iii] select donors of convalescent plasma, a potential treatment for patients with severe COVID-19.</a:t>
            </a:r>
          </a:p>
        </p:txBody>
      </p:sp>
    </p:spTree>
    <p:extLst>
      <p:ext uri="{BB962C8B-B14F-4D97-AF65-F5344CB8AC3E}">
        <p14:creationId xmlns:p14="http://schemas.microsoft.com/office/powerpoint/2010/main" val="39452745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just">
              <a:buNone/>
            </a:pPr>
            <a:r>
              <a:rPr lang="en-US" dirty="0"/>
              <a:t> </a:t>
            </a:r>
          </a:p>
          <a:p>
            <a:pPr marL="0" indent="0" algn="just">
              <a:buNone/>
            </a:pPr>
            <a:r>
              <a:rPr lang="en-US" dirty="0"/>
              <a:t> ELISA detected </a:t>
            </a:r>
            <a:r>
              <a:rPr lang="en-US" dirty="0" err="1"/>
              <a:t>IgM</a:t>
            </a:r>
            <a:r>
              <a:rPr lang="en-US" dirty="0"/>
              <a:t> in more cases than NAAT, on day 5.5 of illness, and the combination of both tests detected 98.6% of cases vs 51.9% with a single NAAT. </a:t>
            </a:r>
          </a:p>
          <a:p>
            <a:pPr marL="0" indent="0" algn="just">
              <a:buNone/>
            </a:pPr>
            <a:endParaRPr lang="en-US" dirty="0"/>
          </a:p>
          <a:p>
            <a:pPr marL="0" indent="0" algn="just">
              <a:buNone/>
            </a:pPr>
            <a:r>
              <a:rPr lang="en-US" dirty="0"/>
              <a:t>In the case of a negative test, IBD patients should be treated according to standard guidelines, and the physician should promote and advise home drug delivery and remote patient </a:t>
            </a:r>
            <a:r>
              <a:rPr lang="en-US" dirty="0" err="1"/>
              <a:t>programmes</a:t>
            </a:r>
            <a:r>
              <a:rPr lang="en-US" dirty="0"/>
              <a:t>.</a:t>
            </a:r>
          </a:p>
        </p:txBody>
      </p:sp>
    </p:spTree>
    <p:extLst>
      <p:ext uri="{BB962C8B-B14F-4D97-AF65-F5344CB8AC3E}">
        <p14:creationId xmlns:p14="http://schemas.microsoft.com/office/powerpoint/2010/main" val="2122265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marL="0" indent="0" algn="just">
              <a:buNone/>
            </a:pPr>
            <a:r>
              <a:rPr lang="en-US" dirty="0"/>
              <a:t>Our knowledge of COVID-19 is changing and evolving rapidly, with novel insights and recommendations, almost on a daily basis.</a:t>
            </a:r>
            <a:endParaRPr lang="fa-IR" dirty="0"/>
          </a:p>
          <a:p>
            <a:pPr marL="0" indent="0" algn="just">
              <a:buNone/>
            </a:pPr>
            <a:endParaRPr lang="en-US" dirty="0"/>
          </a:p>
          <a:p>
            <a:pPr marL="0" indent="0" algn="just">
              <a:buNone/>
            </a:pPr>
            <a:r>
              <a:rPr lang="en-US" dirty="0"/>
              <a:t> It behooves the medical community to provide updated information on a regular basis, on best practice to facilitate optimal care of infected patients and on appropriate advice for the general population. </a:t>
            </a:r>
          </a:p>
          <a:p>
            <a:pPr marL="0" indent="0" algn="just">
              <a:buNone/>
            </a:pPr>
            <a:endParaRPr lang="en-US" dirty="0"/>
          </a:p>
          <a:p>
            <a:pPr marL="0" indent="0" algn="just">
              <a:buNone/>
            </a:pPr>
            <a:r>
              <a:rPr lang="en-US" dirty="0"/>
              <a:t>This is particularly important in the case of patients with chronic conditions, such as inflammatory bowel disease [IBD]. </a:t>
            </a:r>
          </a:p>
          <a:p>
            <a:pPr marL="0" indent="0" algn="just">
              <a:buNone/>
            </a:pPr>
            <a:r>
              <a:rPr lang="en-US" dirty="0"/>
              <a:t>In this review, we have compiled existing evidence on the impact of COVID-19 in IBD patients and provide guidance on the most appropriate care to adopt during the pandemic. </a:t>
            </a:r>
          </a:p>
        </p:txBody>
      </p:sp>
    </p:spTree>
    <p:extLst>
      <p:ext uri="{BB962C8B-B14F-4D97-AF65-F5344CB8AC3E}">
        <p14:creationId xmlns:p14="http://schemas.microsoft.com/office/powerpoint/2010/main" val="14917471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0" indent="0" algn="just">
              <a:buNone/>
            </a:pPr>
            <a:r>
              <a:rPr lang="en-US" dirty="0"/>
              <a:t>The maximal viral shedding of SARS-CoV-2 occurs in the early stages of infection, meaning that spreading from asymptomatic patients is a reality. </a:t>
            </a:r>
          </a:p>
          <a:p>
            <a:pPr marL="0" indent="0" algn="just">
              <a:buNone/>
            </a:pPr>
            <a:r>
              <a:rPr lang="en-US" dirty="0"/>
              <a:t>In hospitals and clinics caring for a large number of COVID-19 patients, the rate of infection is high among health workers. </a:t>
            </a:r>
          </a:p>
          <a:p>
            <a:pPr marL="0" indent="0" algn="just">
              <a:buNone/>
            </a:pPr>
            <a:r>
              <a:rPr lang="en-US" dirty="0"/>
              <a:t> In IV infusion clinics, the first measure is to identify those patients who are possibly infected, because the approach and safety requirements will be different. </a:t>
            </a:r>
          </a:p>
          <a:p>
            <a:pPr marL="0" indent="0" algn="just">
              <a:buNone/>
            </a:pPr>
            <a:r>
              <a:rPr lang="en-US" dirty="0"/>
              <a:t>Thus, symptomatic [fever, cough, fatigue, myalgia, expectoration, </a:t>
            </a:r>
            <a:r>
              <a:rPr lang="en-US" dirty="0" err="1"/>
              <a:t>diarrhoea</a:t>
            </a:r>
            <a:r>
              <a:rPr lang="en-US" dirty="0"/>
              <a:t>, and loss of sense of smell or taste] or suspected [contact with a positive person] patients should be tested promptly and submitted to protective measures.</a:t>
            </a:r>
          </a:p>
        </p:txBody>
      </p:sp>
    </p:spTree>
    <p:extLst>
      <p:ext uri="{BB962C8B-B14F-4D97-AF65-F5344CB8AC3E}">
        <p14:creationId xmlns:p14="http://schemas.microsoft.com/office/powerpoint/2010/main" val="196801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just">
              <a:buNone/>
            </a:pPr>
            <a:r>
              <a:rPr lang="en-US" dirty="0"/>
              <a:t>The use of masks, in patients attending hospitals, is highly recommended, even in those without symptoms. </a:t>
            </a:r>
          </a:p>
          <a:p>
            <a:pPr marL="0" indent="0" algn="just">
              <a:buNone/>
            </a:pPr>
            <a:endParaRPr lang="en-US" dirty="0"/>
          </a:p>
          <a:p>
            <a:pPr marL="0" indent="0" algn="just">
              <a:buNone/>
            </a:pPr>
            <a:r>
              <a:rPr lang="en-US" dirty="0"/>
              <a:t> In the above mentioned ECCO survey, most respondents [physicians] confirmed the use of protections during consultations [72.2%] and considered it important to advise IBD patients to wear protection equipment in their daily lives [53%].</a:t>
            </a:r>
          </a:p>
        </p:txBody>
      </p:sp>
    </p:spTree>
    <p:extLst>
      <p:ext uri="{BB962C8B-B14F-4D97-AF65-F5344CB8AC3E}">
        <p14:creationId xmlns:p14="http://schemas.microsoft.com/office/powerpoint/2010/main" val="2671294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marL="0" indent="0" algn="just">
              <a:buNone/>
            </a:pPr>
            <a:r>
              <a:rPr lang="en-US" dirty="0"/>
              <a:t>When considering patients who are in regular monitoring, virtual clinics or an online consultancy is advisable. Patients can be asked to have had laboratory tests in advance, and complete a simple questionnaire on symptoms, concomitant medications and relevant questions.</a:t>
            </a:r>
          </a:p>
          <a:p>
            <a:pPr marL="0" indent="0" algn="just">
              <a:buNone/>
            </a:pPr>
            <a:r>
              <a:rPr lang="en-US" dirty="0"/>
              <a:t> </a:t>
            </a:r>
          </a:p>
          <a:p>
            <a:pPr marL="0" indent="0" algn="just">
              <a:buNone/>
            </a:pPr>
            <a:r>
              <a:rPr lang="en-US" dirty="0"/>
              <a:t>To replace visits, the IBD team can schedule phone calls with the patients, on the same date and at the same time as the scheduled visit.</a:t>
            </a:r>
          </a:p>
          <a:p>
            <a:pPr marL="0" indent="0" algn="just">
              <a:buNone/>
            </a:pPr>
            <a:r>
              <a:rPr lang="en-US" dirty="0"/>
              <a:t> If social isolation prevents the patient from going to get a stool test, a home </a:t>
            </a:r>
            <a:r>
              <a:rPr lang="en-US" dirty="0" err="1"/>
              <a:t>faecal</a:t>
            </a:r>
            <a:r>
              <a:rPr lang="en-US" dirty="0"/>
              <a:t> test for </a:t>
            </a:r>
            <a:r>
              <a:rPr lang="en-US" dirty="0" err="1"/>
              <a:t>calprotectin</a:t>
            </a:r>
            <a:r>
              <a:rPr lang="en-US" dirty="0"/>
              <a:t> is a valid alternative, if available. </a:t>
            </a:r>
          </a:p>
          <a:p>
            <a:pPr marL="0" indent="0" algn="just">
              <a:buNone/>
            </a:pPr>
            <a:endParaRPr lang="en-US" dirty="0"/>
          </a:p>
          <a:p>
            <a:pPr marL="0" indent="0" algn="just">
              <a:buNone/>
            </a:pPr>
            <a:r>
              <a:rPr lang="en-US" dirty="0"/>
              <a:t>This would be for all patients, including those in remission receiving subcutaneous biologics or small molecule therapies.  </a:t>
            </a:r>
            <a:r>
              <a:rPr lang="en-US" dirty="0" err="1"/>
              <a:t>Telemonitoring</a:t>
            </a:r>
            <a:r>
              <a:rPr lang="en-US" dirty="0"/>
              <a:t>, using specific questionnaires and </a:t>
            </a:r>
            <a:r>
              <a:rPr lang="en-US" dirty="0" err="1"/>
              <a:t>calprotectin</a:t>
            </a:r>
            <a:r>
              <a:rPr lang="en-US" dirty="0"/>
              <a:t> home test measurement, was studied before the COVID-19 era.</a:t>
            </a:r>
          </a:p>
        </p:txBody>
      </p:sp>
    </p:spTree>
    <p:extLst>
      <p:ext uri="{BB962C8B-B14F-4D97-AF65-F5344CB8AC3E}">
        <p14:creationId xmlns:p14="http://schemas.microsoft.com/office/powerpoint/2010/main" val="3451264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just">
              <a:buNone/>
            </a:pPr>
            <a:r>
              <a:rPr lang="en-US" dirty="0"/>
              <a:t>It proved to be as safe as conventional follow-up, both in </a:t>
            </a:r>
            <a:r>
              <a:rPr lang="en-US" dirty="0" err="1"/>
              <a:t>paediatric</a:t>
            </a:r>
            <a:r>
              <a:rPr lang="en-US" dirty="0"/>
              <a:t>  and in adult  populations. In fact, </a:t>
            </a:r>
            <a:r>
              <a:rPr lang="en-US" dirty="0" err="1"/>
              <a:t>faecal</a:t>
            </a:r>
            <a:r>
              <a:rPr lang="en-US" dirty="0"/>
              <a:t> </a:t>
            </a:r>
            <a:r>
              <a:rPr lang="en-US" dirty="0" err="1"/>
              <a:t>calprotectin</a:t>
            </a:r>
            <a:r>
              <a:rPr lang="en-US" dirty="0"/>
              <a:t> levels showed a significant correlation with endoscopic extent, mucosal healing and histological activity. </a:t>
            </a:r>
          </a:p>
          <a:p>
            <a:pPr marL="0" indent="0" algn="just">
              <a:buNone/>
            </a:pPr>
            <a:endParaRPr lang="en-US" dirty="0"/>
          </a:p>
          <a:p>
            <a:pPr marL="0" indent="0" algn="just">
              <a:buNone/>
            </a:pPr>
            <a:r>
              <a:rPr lang="en-US" dirty="0"/>
              <a:t> Moreover, non-invasive imaging, such as ultrasonography, is essential for diagnosis and monitoring because it is a low-risk procedure with the advantage of providing a rapid assessment of disease activity [location, extension, inflammation, and presence of complications such as fistula, strictures or intra-abdominal abscesses]. </a:t>
            </a:r>
          </a:p>
        </p:txBody>
      </p:sp>
    </p:spTree>
    <p:extLst>
      <p:ext uri="{BB962C8B-B14F-4D97-AF65-F5344CB8AC3E}">
        <p14:creationId xmlns:p14="http://schemas.microsoft.com/office/powerpoint/2010/main" val="30351857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pPr marL="0" indent="0" algn="just">
              <a:buNone/>
            </a:pPr>
            <a:r>
              <a:rPr lang="en-US" dirty="0"/>
              <a:t>In the case of patients enrolled in clinical trials before the outbreak, the sponsors can be asked to: [</a:t>
            </a:r>
            <a:r>
              <a:rPr lang="en-US" dirty="0" err="1"/>
              <a:t>i</a:t>
            </a:r>
            <a:r>
              <a:rPr lang="en-US" dirty="0"/>
              <a:t>] postpone non-necessary follow-up visits or to replace them by virtual clinics; [ii] identify local laboratories that can guarantee the regular laboratory tests required by the protocol; and [iii] manage home delivery of study drugs, mainly those of oral and subcutaneous administration.</a:t>
            </a:r>
          </a:p>
          <a:p>
            <a:pPr marL="0" indent="0" algn="just">
              <a:buNone/>
            </a:pPr>
            <a:endParaRPr lang="en-US" dirty="0"/>
          </a:p>
          <a:p>
            <a:pPr marL="0" indent="0" algn="just">
              <a:buNone/>
            </a:pPr>
            <a:r>
              <a:rPr lang="en-US" dirty="0"/>
              <a:t> In this scenario, patients would go to the hospital only for key visits [end of induction, re-randomization, end of study] and to receive intravenous drugs, when these cannot be suspended. The administration of intravenous drugs can also be adapted, mainly regarding dose intervals. </a:t>
            </a:r>
          </a:p>
          <a:p>
            <a:pPr marL="0" indent="0" algn="just">
              <a:buNone/>
            </a:pPr>
            <a:endParaRPr lang="en-US" dirty="0"/>
          </a:p>
          <a:p>
            <a:pPr marL="0" indent="0" algn="just">
              <a:buNone/>
            </a:pPr>
            <a:r>
              <a:rPr lang="en-US" dirty="0"/>
              <a:t>For instance, infliximab administration can be postponed to every 10 weeks.  Regarding </a:t>
            </a:r>
            <a:r>
              <a:rPr lang="en-US" dirty="0" err="1"/>
              <a:t>vedolizumab</a:t>
            </a:r>
            <a:r>
              <a:rPr lang="en-US" dirty="0"/>
              <a:t>, the GEMINI trial showed that patients randomized to placebo can maintain remission up to week 24. Therefore, postponing </a:t>
            </a:r>
            <a:r>
              <a:rPr lang="en-US" dirty="0" err="1"/>
              <a:t>vedolizumab</a:t>
            </a:r>
            <a:r>
              <a:rPr lang="en-US" dirty="0"/>
              <a:t> for 4–8 weeks may be reasonable. However, maintaining the original schedule remains the best strategy in most cases.</a:t>
            </a:r>
          </a:p>
        </p:txBody>
      </p:sp>
    </p:spTree>
    <p:extLst>
      <p:ext uri="{BB962C8B-B14F-4D97-AF65-F5344CB8AC3E}">
        <p14:creationId xmlns:p14="http://schemas.microsoft.com/office/powerpoint/2010/main" val="36745567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marL="0" indent="0" algn="just">
              <a:buNone/>
            </a:pPr>
            <a:r>
              <a:rPr lang="en-US" dirty="0"/>
              <a:t>IBD patients on </a:t>
            </a:r>
            <a:r>
              <a:rPr lang="en-US" dirty="0" err="1"/>
              <a:t>immunomodulators</a:t>
            </a:r>
            <a:r>
              <a:rPr lang="en-US" dirty="0"/>
              <a:t> do not seem to have a higher risk of infection than the rest of the population. However, due to disease specificities and possible side effects of the treatment, avoidance of SARS-CoV-2 requires an additional set of precautions.</a:t>
            </a:r>
          </a:p>
          <a:p>
            <a:pPr marL="0" indent="0" algn="just">
              <a:buNone/>
            </a:pPr>
            <a:endParaRPr lang="en-US" dirty="0"/>
          </a:p>
          <a:p>
            <a:pPr marL="0" indent="0" algn="just">
              <a:buNone/>
            </a:pPr>
            <a:r>
              <a:rPr lang="en-US" dirty="0"/>
              <a:t> Thus, patients should take extra protective measures, over and above those of the general population. Some societies use the concept of ‘stringent social distancing’ and ‘shielding’, with measures ranging from avoidance of crowded places to advice to not leave the house altogether. </a:t>
            </a:r>
          </a:p>
          <a:p>
            <a:pPr marL="0" indent="0" algn="just">
              <a:buNone/>
            </a:pPr>
            <a:endParaRPr lang="en-US" dirty="0"/>
          </a:p>
          <a:p>
            <a:pPr marL="0" indent="0" algn="just">
              <a:buNone/>
            </a:pPr>
            <a:r>
              <a:rPr lang="en-US" dirty="0"/>
              <a:t>The specifics vary between nations depending upon SARS-CoV-2 prevalence and disease control strategies. Within some European countries people to shield include patients on anti-TNF induction regimes and high doses of steroids and </a:t>
            </a:r>
            <a:r>
              <a:rPr lang="en-US" dirty="0" err="1"/>
              <a:t>immunomodulators</a:t>
            </a:r>
            <a:r>
              <a:rPr lang="en-US" dirty="0"/>
              <a:t>.</a:t>
            </a:r>
          </a:p>
        </p:txBody>
      </p:sp>
    </p:spTree>
    <p:extLst>
      <p:ext uri="{BB962C8B-B14F-4D97-AF65-F5344CB8AC3E}">
        <p14:creationId xmlns:p14="http://schemas.microsoft.com/office/powerpoint/2010/main" val="1280734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just">
              <a:buNone/>
            </a:pPr>
            <a:r>
              <a:rPr lang="en-US" dirty="0"/>
              <a:t>It is not rare to find IBD patients working in healthcare systems. Considering that this population experiences higher rates of infections than the general population, it may be necessary to introduce extra precautions in healthcare workers with IBD.</a:t>
            </a:r>
          </a:p>
          <a:p>
            <a:pPr marL="0" indent="0" algn="just">
              <a:buNone/>
            </a:pPr>
            <a:endParaRPr lang="en-US" dirty="0"/>
          </a:p>
          <a:p>
            <a:pPr marL="0" indent="0" algn="just">
              <a:buNone/>
            </a:pPr>
            <a:r>
              <a:rPr lang="en-US" dirty="0"/>
              <a:t> If possible, these professionals should be redirected from high-risk areas [e.g. emergency departments, infectious disease units and ICUs] to low-</a:t>
            </a:r>
            <a:r>
              <a:rPr lang="en-US" dirty="0" err="1"/>
              <a:t>isk</a:t>
            </a:r>
            <a:r>
              <a:rPr lang="en-US" dirty="0"/>
              <a:t> areas and, when possible, working from home should be implemented. Protective personal equipment [PPE] should be used according to international guidelines, when homeworking is not viable.</a:t>
            </a:r>
          </a:p>
        </p:txBody>
      </p:sp>
    </p:spTree>
    <p:extLst>
      <p:ext uri="{BB962C8B-B14F-4D97-AF65-F5344CB8AC3E}">
        <p14:creationId xmlns:p14="http://schemas.microsoft.com/office/powerpoint/2010/main" val="32791200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marL="0" indent="0" algn="just">
              <a:buNone/>
            </a:pPr>
            <a:r>
              <a:rPr lang="en-US" dirty="0"/>
              <a:t>Endoscopy is extremely important in the management of IBD. In the context of COVID-19, viral SARS-CoV-2 RNA was found in the stool of a significant percentage of infected patients and, in some cases, the test was still positive after nasal swabs became negative.</a:t>
            </a:r>
          </a:p>
          <a:p>
            <a:pPr marL="0" indent="0" algn="just">
              <a:buNone/>
            </a:pPr>
            <a:r>
              <a:rPr lang="en-US" dirty="0"/>
              <a:t> Even though the presence of the virus in gut mucosa does not seem to have a direct impact on GI symptoms, it is not known if viral shedding is associated with </a:t>
            </a:r>
            <a:r>
              <a:rPr lang="en-US" dirty="0" err="1"/>
              <a:t>faecal</a:t>
            </a:r>
            <a:r>
              <a:rPr lang="en-US" dirty="0"/>
              <a:t>–oral transmission. </a:t>
            </a:r>
          </a:p>
          <a:p>
            <a:pPr marL="0" indent="0" algn="just">
              <a:buNone/>
            </a:pPr>
            <a:endParaRPr lang="en-US" dirty="0"/>
          </a:p>
          <a:p>
            <a:pPr marL="0" indent="0" algn="just">
              <a:buNone/>
            </a:pPr>
            <a:r>
              <a:rPr lang="en-US" dirty="0"/>
              <a:t>The SARS-CoV-2 infection rate among endoscopy personnel is significantly lower [4.3%] than the average infection rate reported for healthcare workers [about 10%]. </a:t>
            </a:r>
          </a:p>
          <a:p>
            <a:pPr marL="0" indent="0" algn="just">
              <a:buNone/>
            </a:pPr>
            <a:r>
              <a:rPr lang="en-US" dirty="0"/>
              <a:t> However, it is higher than the values of the pre-COVID-19 era, when it ranged from 1.1 [in colonoscopies] to 3.0 [in </a:t>
            </a:r>
            <a:r>
              <a:rPr lang="en-US" dirty="0" err="1"/>
              <a:t>oesophagogastroduodenoscopy</a:t>
            </a:r>
            <a:r>
              <a:rPr lang="en-US" dirty="0"/>
              <a:t>], for every 1000 procedures.</a:t>
            </a:r>
          </a:p>
        </p:txBody>
      </p:sp>
    </p:spTree>
    <p:extLst>
      <p:ext uri="{BB962C8B-B14F-4D97-AF65-F5344CB8AC3E}">
        <p14:creationId xmlns:p14="http://schemas.microsoft.com/office/powerpoint/2010/main" val="41616019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just">
              <a:buNone/>
            </a:pPr>
            <a:r>
              <a:rPr lang="en-US" dirty="0"/>
              <a:t>Thus, risk/benefit scales should be carefully weighted, ensuring that endoscopic procedures are only performed in patients who urgently require endoscopy. </a:t>
            </a:r>
          </a:p>
          <a:p>
            <a:pPr marL="0" indent="0" algn="just">
              <a:buNone/>
            </a:pPr>
            <a:r>
              <a:rPr lang="en-US" dirty="0"/>
              <a:t> </a:t>
            </a:r>
          </a:p>
          <a:p>
            <a:pPr marL="0" indent="0" algn="just">
              <a:buNone/>
            </a:pPr>
            <a:r>
              <a:rPr lang="en-US" dirty="0"/>
              <a:t>A first approach is to stratify patients according to the risk of SARS-CoV-2 infection: [</a:t>
            </a:r>
            <a:r>
              <a:rPr lang="en-US" dirty="0" err="1"/>
              <a:t>i</a:t>
            </a:r>
            <a:r>
              <a:rPr lang="en-US" dirty="0"/>
              <a:t>] patients with fever, fatigue or respiratory symptoms, myalgia, </a:t>
            </a:r>
            <a:r>
              <a:rPr lang="en-US" dirty="0" err="1"/>
              <a:t>diarrhoea</a:t>
            </a:r>
            <a:r>
              <a:rPr lang="en-US" dirty="0"/>
              <a:t>, loss of sense of smell or taste, close contact with a COVID-19 patient, or travelling to outbreak areas are considered to have high risk ; [ii] the remaining patients are considered to be of intermediate risk.</a:t>
            </a:r>
          </a:p>
        </p:txBody>
      </p:sp>
    </p:spTree>
    <p:extLst>
      <p:ext uri="{BB962C8B-B14F-4D97-AF65-F5344CB8AC3E}">
        <p14:creationId xmlns:p14="http://schemas.microsoft.com/office/powerpoint/2010/main" val="18536253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marL="0" indent="0" algn="just">
              <a:buNone/>
            </a:pPr>
            <a:r>
              <a:rPr lang="en-US" dirty="0"/>
              <a:t>Endoscopy should be performed in a negative-pressure room, if possible, in accordance with the guidelines for infection control in endoscopy. </a:t>
            </a:r>
          </a:p>
          <a:p>
            <a:pPr marL="0" indent="0" algn="just">
              <a:buNone/>
            </a:pPr>
            <a:r>
              <a:rPr lang="en-US" dirty="0"/>
              <a:t> In addition, the staff of the endoscopy department should follow standardized precautions.  SARS-CoV-2 is easily inactivated by many common disinfectants and no additional approach should be implemented to clean and disinfect the endoscope.  </a:t>
            </a:r>
          </a:p>
          <a:p>
            <a:pPr marL="0" indent="0" algn="just">
              <a:buNone/>
            </a:pPr>
            <a:r>
              <a:rPr lang="en-US" dirty="0"/>
              <a:t>Even so, due to the risk of </a:t>
            </a:r>
            <a:r>
              <a:rPr lang="en-US" dirty="0" err="1"/>
              <a:t>aerosolization</a:t>
            </a:r>
            <a:r>
              <a:rPr lang="en-US" dirty="0"/>
              <a:t>, the room should be kept empty for at least for 1 h before the next procedure in the absence of negative pressure, and for 30 min in the case of a negative-pressure room.  </a:t>
            </a:r>
          </a:p>
          <a:p>
            <a:pPr marL="0" indent="0" algn="just">
              <a:buNone/>
            </a:pPr>
            <a:r>
              <a:rPr lang="en-US" dirty="0"/>
              <a:t>The basic protection requirements of the medical staff, in the endoscopy </a:t>
            </a:r>
            <a:r>
              <a:rPr lang="en-US" dirty="0" err="1"/>
              <a:t>centre</a:t>
            </a:r>
            <a:r>
              <a:rPr lang="en-US" dirty="0"/>
              <a:t>, should reach Biosafety level 2 [wearing of disposable gowns, N95 masks, goggles, caps and shoe covers during endoscopy] in all GI endoscopic procedures. </a:t>
            </a:r>
          </a:p>
          <a:p>
            <a:pPr marL="0" indent="0" algn="just">
              <a:buNone/>
            </a:pPr>
            <a:r>
              <a:rPr lang="en-US" dirty="0"/>
              <a:t>Biosafety level 3 protection [PPE, respirators, plus negative-pressure rooms due to the </a:t>
            </a:r>
            <a:r>
              <a:rPr lang="en-US" dirty="0" err="1"/>
              <a:t>aerosolization</a:t>
            </a:r>
            <a:r>
              <a:rPr lang="en-US" dirty="0"/>
              <a:t> risk of SARS-CoV-2 during endoscopy] is required for all endoscopic procedures in SARS-CoV-2-infected or suspected patients, and in those with very high risks of potential exposure.</a:t>
            </a:r>
          </a:p>
        </p:txBody>
      </p:sp>
    </p:spTree>
    <p:extLst>
      <p:ext uri="{BB962C8B-B14F-4D97-AF65-F5344CB8AC3E}">
        <p14:creationId xmlns:p14="http://schemas.microsoft.com/office/powerpoint/2010/main" val="1813906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marL="0" indent="0" algn="just">
              <a:buNone/>
            </a:pPr>
            <a:r>
              <a:rPr lang="en-US" dirty="0"/>
              <a:t>Our review highlights that IBD, per se, is not a risk factor for COVID-19. </a:t>
            </a:r>
            <a:endParaRPr lang="fa-IR" dirty="0"/>
          </a:p>
          <a:p>
            <a:pPr marL="0" indent="0" algn="just">
              <a:buNone/>
            </a:pPr>
            <a:endParaRPr lang="en-US" dirty="0"/>
          </a:p>
          <a:p>
            <a:pPr marL="0" indent="0" algn="just">
              <a:buNone/>
            </a:pPr>
            <a:r>
              <a:rPr lang="en-US" dirty="0"/>
              <a:t>However, all IBD patients with symptoms should be tested for SARS-CoV-2 and the procedures for disease management should be carefully adapted:</a:t>
            </a:r>
          </a:p>
          <a:p>
            <a:pPr marL="0" indent="0" algn="just">
              <a:buNone/>
            </a:pPr>
            <a:r>
              <a:rPr lang="en-US" dirty="0"/>
              <a:t> [1] in SARS-CoV-2-positive IBD patients, medical treatments should be re-evaluated [with a particular focus on corticosteroids] always with the purpose of treating active disease and maintaining remission;</a:t>
            </a:r>
          </a:p>
          <a:p>
            <a:pPr marL="0" indent="0" algn="just">
              <a:buNone/>
            </a:pPr>
            <a:r>
              <a:rPr lang="en-US" dirty="0"/>
              <a:t> [2] non-urgent surgeries and endoscopic procedures should be postponed for all patients;</a:t>
            </a:r>
          </a:p>
          <a:p>
            <a:pPr marL="0" indent="0" algn="just">
              <a:buNone/>
            </a:pPr>
            <a:r>
              <a:rPr lang="en-US" dirty="0"/>
              <a:t> [3] online consultancy should be implemented; and </a:t>
            </a:r>
          </a:p>
          <a:p>
            <a:pPr marL="0" indent="0" algn="just">
              <a:buNone/>
            </a:pPr>
            <a:r>
              <a:rPr lang="en-US" dirty="0"/>
              <a:t>[4] hospitalization and surgery should be limited to life-threatening situations.</a:t>
            </a:r>
          </a:p>
        </p:txBody>
      </p:sp>
    </p:spTree>
    <p:extLst>
      <p:ext uri="{BB962C8B-B14F-4D97-AF65-F5344CB8AC3E}">
        <p14:creationId xmlns:p14="http://schemas.microsoft.com/office/powerpoint/2010/main" val="16746592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marL="0" indent="0" algn="just">
              <a:buNone/>
            </a:pPr>
            <a:r>
              <a:rPr lang="en-US" dirty="0"/>
              <a:t>During the pandemic outbreak, non-urgent endoscopic procedures should be postponed. These would include all the procedures that are not urgently required, and whose benefits do not outweigh the risk of SARS-CoV-2 infection. </a:t>
            </a:r>
          </a:p>
          <a:p>
            <a:pPr marL="0" indent="0" algn="just">
              <a:buNone/>
            </a:pPr>
            <a:r>
              <a:rPr lang="en-US" dirty="0"/>
              <a:t>In this category, </a:t>
            </a:r>
            <a:r>
              <a:rPr lang="en-US" dirty="0" err="1"/>
              <a:t>Iacucci</a:t>
            </a:r>
            <a:r>
              <a:rPr lang="en-US" dirty="0"/>
              <a:t> et al included new diagnosis of IBD with moderate/severe activity, severe acute flares of ulcerative colitis, refractory medical obstruction manageable through endoscopy or jaundice in patients with IBD, and primary </a:t>
            </a:r>
            <a:r>
              <a:rPr lang="en-US" dirty="0" err="1"/>
              <a:t>sclerosing</a:t>
            </a:r>
            <a:r>
              <a:rPr lang="en-US" dirty="0"/>
              <a:t> cholangitis with a dominant stricture.</a:t>
            </a:r>
          </a:p>
          <a:p>
            <a:pPr marL="0" indent="0" algn="just">
              <a:buNone/>
            </a:pPr>
            <a:endParaRPr lang="en-US" dirty="0"/>
          </a:p>
          <a:p>
            <a:pPr marL="0" indent="0" algn="just">
              <a:buNone/>
            </a:pPr>
            <a:r>
              <a:rPr lang="en-US" dirty="0"/>
              <a:t> All patients with a scheduled endoscopy should be contacted, by phone, the week before, and again 1–2 days before the procedure, to identify those with suspected COVID-19 or at risk of being infected. At the hospital, one patient checkpoint is mandatory, at every public entrance or endoscopy unit, and the </a:t>
            </a:r>
            <a:r>
              <a:rPr lang="en-US" dirty="0" err="1"/>
              <a:t>endoscopist</a:t>
            </a:r>
            <a:r>
              <a:rPr lang="en-US" dirty="0"/>
              <a:t> and/or the nurse must be double-checked. </a:t>
            </a:r>
          </a:p>
        </p:txBody>
      </p:sp>
    </p:spTree>
    <p:extLst>
      <p:ext uri="{BB962C8B-B14F-4D97-AF65-F5344CB8AC3E}">
        <p14:creationId xmlns:p14="http://schemas.microsoft.com/office/powerpoint/2010/main" val="13888150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marL="0" indent="0" algn="just">
              <a:buNone/>
            </a:pPr>
            <a:r>
              <a:rPr lang="en-US" dirty="0"/>
              <a:t>Urgent scenarios could be: [</a:t>
            </a:r>
            <a:r>
              <a:rPr lang="en-US" dirty="0" err="1"/>
              <a:t>i</a:t>
            </a:r>
            <a:r>
              <a:rPr lang="en-US" dirty="0"/>
              <a:t>] in priority cases, endoscopy must be performed within 3 months: mild-to-moderate flare-ups, patients with long-standing IBD in surveillance for CRC with dysplasia, endoscopic resection in patients with low- or high-grade dysplastic colonic lesions, symptomatic patients with moderate </a:t>
            </a:r>
            <a:r>
              <a:rPr lang="en-US" dirty="0" err="1"/>
              <a:t>pouchitis</a:t>
            </a:r>
            <a:r>
              <a:rPr lang="en-US" dirty="0"/>
              <a:t> and altered blood test];  </a:t>
            </a:r>
          </a:p>
          <a:p>
            <a:pPr marL="0" indent="0" algn="just">
              <a:buNone/>
            </a:pPr>
            <a:endParaRPr lang="en-US" dirty="0"/>
          </a:p>
          <a:p>
            <a:pPr marL="0" indent="0" algn="just">
              <a:buNone/>
            </a:pPr>
            <a:r>
              <a:rPr lang="en-US" dirty="0"/>
              <a:t> [ii] In all the other cases, endoscopy can be delayed until 6 months after the infection rates decrease [mild </a:t>
            </a:r>
            <a:r>
              <a:rPr lang="en-US" dirty="0" err="1"/>
              <a:t>pouchitis</a:t>
            </a:r>
            <a:r>
              <a:rPr lang="en-US" dirty="0"/>
              <a:t>, IBD patients with flare-up not confirmed by biomarkers, long-standing IBD in surveillance for CRC].  </a:t>
            </a:r>
          </a:p>
          <a:p>
            <a:pPr marL="0" indent="0" algn="just">
              <a:buNone/>
            </a:pPr>
            <a:endParaRPr lang="en-US" dirty="0"/>
          </a:p>
          <a:p>
            <a:pPr marL="0" indent="0" algn="just">
              <a:buNone/>
            </a:pPr>
            <a:r>
              <a:rPr lang="en-US" dirty="0"/>
              <a:t>Some conditions may require more prompt evaluation than others, depending on results of blood tests, non-invasive inflammatory markers, and previous history of dysplasia or cancer.</a:t>
            </a:r>
          </a:p>
        </p:txBody>
      </p:sp>
    </p:spTree>
    <p:extLst>
      <p:ext uri="{BB962C8B-B14F-4D97-AF65-F5344CB8AC3E}">
        <p14:creationId xmlns:p14="http://schemas.microsoft.com/office/powerpoint/2010/main" val="3159385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just">
              <a:buNone/>
            </a:pPr>
            <a:r>
              <a:rPr lang="en-US" dirty="0"/>
              <a:t>Emergency surgery is required in life-threatening situations, such as bowel perforation, closed loop obstruction, or medically refractory acute severe colitis. </a:t>
            </a:r>
          </a:p>
          <a:p>
            <a:pPr marL="0" indent="0" algn="just">
              <a:buNone/>
            </a:pPr>
            <a:endParaRPr lang="en-US" dirty="0"/>
          </a:p>
          <a:p>
            <a:pPr marL="0" indent="0" algn="just">
              <a:buNone/>
            </a:pPr>
            <a:r>
              <a:rPr lang="en-US" dirty="0"/>
              <a:t>Conversely, non-urgent surgery should be postponed to protect patients and healthcare workers, and facilitate the management of healthcare resources, in times of scarcity of staff and material.</a:t>
            </a:r>
          </a:p>
        </p:txBody>
      </p:sp>
    </p:spTree>
    <p:extLst>
      <p:ext uri="{BB962C8B-B14F-4D97-AF65-F5344CB8AC3E}">
        <p14:creationId xmlns:p14="http://schemas.microsoft.com/office/powerpoint/2010/main" val="35926282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lgn="just">
              <a:buNone/>
            </a:pPr>
            <a:r>
              <a:rPr lang="en-US" dirty="0"/>
              <a:t>Non-elective surgery is indicated for invasive CRC/high-grade dysplasia, intractable stenosis and abdominal/perianal abscesses not amenable to medical/interventional management.  </a:t>
            </a:r>
          </a:p>
          <a:p>
            <a:pPr marL="0" indent="0" algn="just">
              <a:buNone/>
            </a:pPr>
            <a:endParaRPr lang="en-US" dirty="0"/>
          </a:p>
          <a:p>
            <a:pPr marL="0" indent="0" algn="just">
              <a:buNone/>
            </a:pPr>
            <a:r>
              <a:rPr lang="en-US" dirty="0"/>
              <a:t>Perioperative complexity should be minimized, including liberal use of terminal ostomy instead of a high-risk anastomosis, and drainage procedures, with or without antibiotics, instead of complex surgery. </a:t>
            </a:r>
          </a:p>
          <a:p>
            <a:pPr marL="0" indent="0" algn="just">
              <a:buNone/>
            </a:pPr>
            <a:r>
              <a:rPr lang="en-US" dirty="0"/>
              <a:t> </a:t>
            </a:r>
          </a:p>
          <a:p>
            <a:pPr marL="0" indent="0" algn="just">
              <a:buNone/>
            </a:pPr>
            <a:r>
              <a:rPr lang="en-US" dirty="0"/>
              <a:t>Keeping track of deferred surgeries is the key to provide responsible surgical care after the pandemic.</a:t>
            </a:r>
          </a:p>
        </p:txBody>
      </p:sp>
    </p:spTree>
    <p:extLst>
      <p:ext uri="{BB962C8B-B14F-4D97-AF65-F5344CB8AC3E}">
        <p14:creationId xmlns:p14="http://schemas.microsoft.com/office/powerpoint/2010/main" val="14609550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just">
              <a:buNone/>
            </a:pPr>
            <a:r>
              <a:rPr lang="en-US" dirty="0"/>
              <a:t>Owing to the paucity of symptoms in the majority of COVID-19-positive patients and to the surgical morbidity reported during viral incubation [mortality 20.5%, ICU requirement 44.1%], it is mandatory to test all patients for SARS-CoV-2 before surgery. </a:t>
            </a:r>
          </a:p>
          <a:p>
            <a:pPr marL="0" indent="0" algn="just">
              <a:buNone/>
            </a:pPr>
            <a:endParaRPr lang="en-US" dirty="0"/>
          </a:p>
          <a:p>
            <a:pPr marL="0" indent="0" algn="just">
              <a:buNone/>
            </a:pPr>
            <a:r>
              <a:rPr lang="en-US" dirty="0"/>
              <a:t> When rapid PCR tests are unavailable, chest CT can be diagnostic.</a:t>
            </a:r>
          </a:p>
          <a:p>
            <a:pPr marL="0" indent="0" algn="just">
              <a:buNone/>
            </a:pPr>
            <a:r>
              <a:rPr lang="en-US" dirty="0"/>
              <a:t> If neither testing nor imaging is available, all patients must be considered positive</a:t>
            </a:r>
          </a:p>
        </p:txBody>
      </p:sp>
    </p:spTree>
    <p:extLst>
      <p:ext uri="{BB962C8B-B14F-4D97-AF65-F5344CB8AC3E}">
        <p14:creationId xmlns:p14="http://schemas.microsoft.com/office/powerpoint/2010/main" val="7672185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marL="0" indent="0" algn="just">
              <a:buNone/>
            </a:pPr>
            <a:r>
              <a:rPr lang="en-US" dirty="0"/>
              <a:t>At surgery, the risk of </a:t>
            </a:r>
            <a:r>
              <a:rPr lang="en-US" dirty="0" err="1"/>
              <a:t>aerosolization</a:t>
            </a:r>
            <a:r>
              <a:rPr lang="en-US" dirty="0"/>
              <a:t> is high and contamination with body fluids is a concern.  To date, infectious virus has been found in airway, blood and </a:t>
            </a:r>
            <a:r>
              <a:rPr lang="en-US" dirty="0" err="1"/>
              <a:t>faeces</a:t>
            </a:r>
            <a:r>
              <a:rPr lang="en-US" dirty="0"/>
              <a:t>.  Aerosol formation is potentiated by tissue dissection with energy devices, while concentration of abdominal aerosol is inherent to laparoscopy. </a:t>
            </a:r>
          </a:p>
          <a:p>
            <a:pPr marL="0" indent="0" algn="just">
              <a:buNone/>
            </a:pPr>
            <a:r>
              <a:rPr lang="en-US" dirty="0"/>
              <a:t> </a:t>
            </a:r>
          </a:p>
          <a:p>
            <a:pPr marL="0" indent="0" algn="just">
              <a:buNone/>
            </a:pPr>
            <a:r>
              <a:rPr lang="en-US" dirty="0"/>
              <a:t>Consequent use of PPE is mandatory, including face shield/goggles, N95 mask, and proper donning and doffing.  The number of staff should be minimized and negative-pressure operating rooms should be preferred. Scientific societies have issued conflicting statements regarding the use of laparoscopy, with no firm contraindication in the COVID-19 era.</a:t>
            </a:r>
          </a:p>
          <a:p>
            <a:pPr marL="0" indent="0" algn="just">
              <a:buNone/>
            </a:pPr>
            <a:endParaRPr lang="en-US" dirty="0"/>
          </a:p>
          <a:p>
            <a:pPr marL="0" indent="0" algn="just">
              <a:buNone/>
            </a:pPr>
            <a:r>
              <a:rPr lang="en-US" dirty="0"/>
              <a:t> Avoidance of laparoscopy is thus debatable, as open surgery will translate to additional morbidity and resource utilization. A low-energy setting and </a:t>
            </a:r>
            <a:r>
              <a:rPr lang="en-US" dirty="0" err="1"/>
              <a:t>pneumoperitoneum</a:t>
            </a:r>
            <a:r>
              <a:rPr lang="en-US" dirty="0"/>
              <a:t> pressure, avoidance of two-way insufflators, closed circulation with efficient filtration of </a:t>
            </a:r>
            <a:r>
              <a:rPr lang="en-US" dirty="0" err="1"/>
              <a:t>pneumoperitoneum</a:t>
            </a:r>
            <a:r>
              <a:rPr lang="en-US" dirty="0"/>
              <a:t>, and gentle </a:t>
            </a:r>
            <a:r>
              <a:rPr lang="en-US" dirty="0" err="1"/>
              <a:t>desufflation</a:t>
            </a:r>
            <a:r>
              <a:rPr lang="en-US" dirty="0"/>
              <a:t> are advised.</a:t>
            </a:r>
          </a:p>
        </p:txBody>
      </p:sp>
    </p:spTree>
    <p:extLst>
      <p:ext uri="{BB962C8B-B14F-4D97-AF65-F5344CB8AC3E}">
        <p14:creationId xmlns:p14="http://schemas.microsoft.com/office/powerpoint/2010/main" val="28337408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9850"/>
            <a:ext cx="12382500" cy="8447734"/>
          </a:xfrm>
          <a:prstGeom prst="rect">
            <a:avLst/>
          </a:prstGeom>
        </p:spPr>
      </p:pic>
    </p:spTree>
    <p:extLst>
      <p:ext uri="{BB962C8B-B14F-4D97-AF65-F5344CB8AC3E}">
        <p14:creationId xmlns:p14="http://schemas.microsoft.com/office/powerpoint/2010/main" val="1334742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lvl="0" indent="0" algn="just">
              <a:buNone/>
            </a:pPr>
            <a:r>
              <a:rPr lang="en-US" dirty="0">
                <a:solidFill>
                  <a:prstClr val="black"/>
                </a:solidFill>
              </a:rPr>
              <a:t>The existing evidence shows that IBD is not a risk factor for COVID19. However, medical treatments should be re-evaluated in SARSCoV-2-positive IBD patients and corticosteroid therapy should be re-evaluated regardless of symptoms. </a:t>
            </a:r>
          </a:p>
          <a:p>
            <a:pPr marL="0" lvl="0" indent="0" algn="just">
              <a:buNone/>
            </a:pPr>
            <a:endParaRPr lang="en-US" dirty="0">
              <a:solidFill>
                <a:prstClr val="black"/>
              </a:solidFill>
            </a:endParaRPr>
          </a:p>
          <a:p>
            <a:pPr marL="0" lvl="0" indent="0" algn="just">
              <a:buNone/>
            </a:pPr>
            <a:r>
              <a:rPr lang="en-US" dirty="0">
                <a:solidFill>
                  <a:prstClr val="black"/>
                </a:solidFill>
              </a:rPr>
              <a:t>A goal should be to treat active</a:t>
            </a:r>
            <a:r>
              <a:rPr lang="fa-IR" dirty="0">
                <a:solidFill>
                  <a:prstClr val="black"/>
                </a:solidFill>
              </a:rPr>
              <a:t> </a:t>
            </a:r>
            <a:r>
              <a:rPr lang="en-US" dirty="0">
                <a:solidFill>
                  <a:prstClr val="black"/>
                </a:solidFill>
              </a:rPr>
              <a:t>disease and maintain remission, while adopting the same protective measures as the general population.</a:t>
            </a:r>
          </a:p>
          <a:p>
            <a:pPr marL="0" lvl="0" indent="0" algn="just">
              <a:buNone/>
            </a:pPr>
            <a:r>
              <a:rPr lang="en-US" dirty="0">
                <a:solidFill>
                  <a:prstClr val="black"/>
                </a:solidFill>
              </a:rPr>
              <a:t> In addition, non-urgent surgeries and endoscopic procedures should be postponed.</a:t>
            </a:r>
          </a:p>
          <a:p>
            <a:endParaRPr lang="en-US" dirty="0"/>
          </a:p>
        </p:txBody>
      </p:sp>
    </p:spTree>
    <p:extLst>
      <p:ext uri="{BB962C8B-B14F-4D97-AF65-F5344CB8AC3E}">
        <p14:creationId xmlns:p14="http://schemas.microsoft.com/office/powerpoint/2010/main" val="771965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Measures</a:t>
            </a:r>
          </a:p>
        </p:txBody>
      </p:sp>
      <p:sp>
        <p:nvSpPr>
          <p:cNvPr id="3" name="Content Placeholder 2"/>
          <p:cNvSpPr>
            <a:spLocks noGrp="1"/>
          </p:cNvSpPr>
          <p:nvPr>
            <p:ph idx="1"/>
          </p:nvPr>
        </p:nvSpPr>
        <p:spPr/>
        <p:txBody>
          <a:bodyPr>
            <a:normAutofit lnSpcReduction="10000"/>
          </a:bodyPr>
          <a:lstStyle/>
          <a:p>
            <a:pPr marL="0" indent="0">
              <a:buNone/>
            </a:pPr>
            <a:r>
              <a:rPr lang="en-US" dirty="0"/>
              <a:t>• Do avoid contact with infected people</a:t>
            </a:r>
          </a:p>
          <a:p>
            <a:pPr marL="0" indent="0">
              <a:buNone/>
            </a:pPr>
            <a:r>
              <a:rPr lang="en-US" dirty="0"/>
              <a:t>• Do avoid touching eyes, nose or mouth with unwashed hands</a:t>
            </a:r>
          </a:p>
          <a:p>
            <a:pPr marL="0" indent="0">
              <a:buNone/>
            </a:pPr>
            <a:r>
              <a:rPr lang="en-US" dirty="0"/>
              <a:t>• Do clean hands using soap and water or an alcohol</a:t>
            </a:r>
            <a:r>
              <a:rPr lang="fa-IR" dirty="0"/>
              <a:t> </a:t>
            </a:r>
            <a:r>
              <a:rPr lang="en-US" dirty="0"/>
              <a:t>based solution</a:t>
            </a:r>
          </a:p>
          <a:p>
            <a:pPr marL="0" indent="0">
              <a:buNone/>
            </a:pPr>
            <a:r>
              <a:rPr lang="en-US" dirty="0"/>
              <a:t>• Do avoid crowded places</a:t>
            </a:r>
          </a:p>
          <a:p>
            <a:pPr marL="0" indent="0">
              <a:buNone/>
            </a:pPr>
            <a:r>
              <a:rPr lang="en-US" dirty="0"/>
              <a:t>• Do use face masks according to local policies</a:t>
            </a:r>
          </a:p>
          <a:p>
            <a:pPr marL="0" indent="0">
              <a:buNone/>
            </a:pPr>
            <a:r>
              <a:rPr lang="en-US" dirty="0"/>
              <a:t>• Do ensure flu vaccination for all non-vaccinated IBD patients</a:t>
            </a:r>
          </a:p>
          <a:p>
            <a:pPr marL="0" indent="0">
              <a:buNone/>
            </a:pPr>
            <a:r>
              <a:rPr lang="en-US" dirty="0"/>
              <a:t>• Do ensure pneumococcal vaccination for all </a:t>
            </a:r>
            <a:r>
              <a:rPr lang="en-US" dirty="0" err="1"/>
              <a:t>nonvaccinated</a:t>
            </a:r>
            <a:r>
              <a:rPr lang="en-US" dirty="0"/>
              <a:t> IBD patients</a:t>
            </a:r>
          </a:p>
          <a:p>
            <a:pPr marL="0" indent="0">
              <a:buNone/>
            </a:pPr>
            <a:r>
              <a:rPr lang="en-US" dirty="0"/>
              <a:t>• Do discourage travelling</a:t>
            </a:r>
          </a:p>
        </p:txBody>
      </p:sp>
    </p:spTree>
    <p:extLst>
      <p:ext uri="{BB962C8B-B14F-4D97-AF65-F5344CB8AC3E}">
        <p14:creationId xmlns:p14="http://schemas.microsoft.com/office/powerpoint/2010/main" val="2386993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Should we stop drugs in patients without symptoms</a:t>
            </a:r>
            <a:br>
              <a:rPr lang="en-US" sz="2700" dirty="0"/>
            </a:br>
            <a:r>
              <a:rPr lang="en-US" sz="2700" dirty="0"/>
              <a:t>suggestive of COVID-19 [not tested or tested negative]?</a:t>
            </a:r>
            <a:br>
              <a:rPr lang="en-US" dirty="0"/>
            </a:br>
            <a:endParaRPr lang="en-US" dirty="0"/>
          </a:p>
        </p:txBody>
      </p:sp>
      <p:sp>
        <p:nvSpPr>
          <p:cNvPr id="3" name="Content Placeholder 2"/>
          <p:cNvSpPr>
            <a:spLocks noGrp="1"/>
          </p:cNvSpPr>
          <p:nvPr>
            <p:ph idx="1"/>
          </p:nvPr>
        </p:nvSpPr>
        <p:spPr/>
        <p:txBody>
          <a:bodyPr>
            <a:normAutofit/>
          </a:bodyPr>
          <a:lstStyle/>
          <a:p>
            <a:pPr marL="0" indent="0">
              <a:buNone/>
            </a:pPr>
            <a:r>
              <a:rPr lang="en-US" dirty="0"/>
              <a:t> </a:t>
            </a:r>
          </a:p>
          <a:p>
            <a:pPr marL="0" indent="0">
              <a:buNone/>
            </a:pPr>
            <a:r>
              <a:rPr lang="en-US" dirty="0"/>
              <a:t>• Do continue </a:t>
            </a:r>
            <a:r>
              <a:rPr lang="en-US" dirty="0" err="1"/>
              <a:t>immunomodulators</a:t>
            </a:r>
            <a:endParaRPr lang="en-US" dirty="0"/>
          </a:p>
          <a:p>
            <a:pPr marL="0" indent="0">
              <a:buNone/>
            </a:pPr>
            <a:r>
              <a:rPr lang="en-US" dirty="0"/>
              <a:t>• Do continue biologics</a:t>
            </a:r>
          </a:p>
          <a:p>
            <a:pPr marL="0" indent="0">
              <a:buNone/>
            </a:pPr>
            <a:r>
              <a:rPr lang="en-US" dirty="0"/>
              <a:t>• Do continue JAK inhibitors</a:t>
            </a:r>
          </a:p>
          <a:p>
            <a:pPr marL="0" indent="0">
              <a:buNone/>
            </a:pPr>
            <a:r>
              <a:rPr lang="en-US" dirty="0"/>
              <a:t>• Do reduce corticosteroids whenever possible</a:t>
            </a:r>
          </a:p>
          <a:p>
            <a:pPr marL="0" indent="0">
              <a:buNone/>
            </a:pPr>
            <a:r>
              <a:rPr lang="en-US" dirty="0"/>
              <a:t>• Do keep infusions in an infusion </a:t>
            </a:r>
            <a:r>
              <a:rPr lang="en-US" dirty="0" err="1"/>
              <a:t>centre</a:t>
            </a:r>
            <a:r>
              <a:rPr lang="en-US" dirty="0"/>
              <a:t> whenever possible</a:t>
            </a:r>
          </a:p>
        </p:txBody>
      </p:sp>
    </p:spTree>
    <p:extLst>
      <p:ext uri="{BB962C8B-B14F-4D97-AF65-F5344CB8AC3E}">
        <p14:creationId xmlns:p14="http://schemas.microsoft.com/office/powerpoint/2010/main" val="30387581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3472</TotalTime>
  <Words>5508</Words>
  <Application>Microsoft Office PowerPoint</Application>
  <PresentationFormat>Widescreen</PresentationFormat>
  <Paragraphs>317</Paragraphs>
  <Slides>66</Slides>
  <Notes>0</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PowerPoint Presentation</vt:lpstr>
      <vt:lpstr>Inflammatory Bowel Disease Management During the COVID-19 Outbreak</vt:lpstr>
      <vt:lpstr>PowerPoint Presentation</vt:lpstr>
      <vt:lpstr>PowerPoint Presentation</vt:lpstr>
      <vt:lpstr>PowerPoint Presentation</vt:lpstr>
      <vt:lpstr>PowerPoint Presentation</vt:lpstr>
      <vt:lpstr>PowerPoint Presentation</vt:lpstr>
      <vt:lpstr>General Measures</vt:lpstr>
      <vt:lpstr>Should we stop drugs in patients without symptoms suggestive of COVID-19 [not tested or tested negative]? </vt:lpstr>
      <vt:lpstr>PowerPoint Presentation</vt:lpstr>
      <vt:lpstr>Should we stop IBD drugs in patients who are SARSCoV-2 positive, whether symptomatic or asymptomatic?</vt:lpstr>
      <vt:lpstr>PowerPoint Presentation</vt:lpstr>
      <vt:lpstr>Can we start drugs for an IBD flare?</vt:lpstr>
      <vt:lpstr>How can we continue IV infusion clinics?</vt:lpstr>
      <vt:lpstr>PowerPoint Presentation</vt:lpstr>
      <vt:lpstr>Do patients need specific protective equipment?  Do physicians need specific equipment when seeing IBD patients?</vt:lpstr>
      <vt:lpstr>How to manage outpatient IBD clinics?</vt:lpstr>
      <vt:lpstr>PowerPoint Presentation</vt:lpstr>
      <vt:lpstr>Can IBD patients on immunomodulator/biological treatment continue working?  What about healthcare professionals with IBD?</vt:lpstr>
      <vt:lpstr>Can we perform non-urgent endoscopy? If not, what is non-urgent endoscopy?</vt:lpstr>
      <vt:lpstr>PowerPoint Presentation</vt:lpstr>
      <vt:lpstr>Can we still perform IBD surgery?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Inflammatory Bowel Disease Management During the COVID-19 Outbreak</dc:title>
  <dc:creator>Koroush</dc:creator>
  <cp:lastModifiedBy>Unknown User</cp:lastModifiedBy>
  <cp:revision>41</cp:revision>
  <dcterms:created xsi:type="dcterms:W3CDTF">2020-11-27T08:00:40Z</dcterms:created>
  <dcterms:modified xsi:type="dcterms:W3CDTF">2021-01-12T06:50:03Z</dcterms:modified>
</cp:coreProperties>
</file>